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svg" ContentType="image/svg+xml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4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20.xml" ContentType="application/vnd.openxmlformats-officedocument.presentationml.slide+xml"/>
  <Override PartName="/ppt/slides/slide28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notesSlides/notesSlide11.xml" ContentType="application/vnd.openxmlformats-officedocument.presentationml.notesSlide+xml"/>
  <Override PartName="/ppt/slideLayouts/slideLayout7.xml" ContentType="application/vnd.openxmlformats-officedocument.presentationml.slideLayout+xml"/>
  <Override PartName="/ppt/notesSlides/notesSlide28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32.xml" ContentType="application/vnd.openxmlformats-officedocument.presentationml.slide+xml"/>
  <Override PartName="/ppt/slides/slide8.xml" ContentType="application/vnd.openxmlformats-officedocument.presentationml.slide+xml"/>
  <Override PartName="/ppt/notesSlides/notesSlide37.xml" ContentType="application/vnd.openxmlformats-officedocument.presentationml.notesSlide+xml"/>
  <Override PartName="/ppt/notesSlides/notesSlide7.xml" ContentType="application/vnd.openxmlformats-officedocument.presentationml.notesSlide+xml"/>
  <Override PartName="/ppt/viewProps.xml" ContentType="application/vnd.openxmlformats-officedocument.presentationml.viewProps+xml"/>
  <Override PartName="/ppt/slides/slide17.xml" ContentType="application/vnd.openxmlformats-officedocument.presentationml.slid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4.xml" ContentType="application/vnd.openxmlformats-officedocument.presentationml.notesSlide+xml"/>
  <Override PartName="/ppt/slides/slide7.xml" ContentType="application/vnd.openxmlformats-officedocument.presentationml.slide+xml"/>
  <Override PartName="/ppt/slides/slide41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0.xml" ContentType="application/vnd.openxmlformats-officedocument.presentationml.notesSlide+xml"/>
  <Override PartName="/ppt/notesSlides/notesSlide20.xml" ContentType="application/vnd.openxmlformats-officedocument.presentationml.notesSlide+xml"/>
  <Override PartName="/ppt/slideLayouts/slideLayout4.xml" ContentType="application/vnd.openxmlformats-officedocument.presentationml.slideLayout+xml"/>
  <Override PartName="/ppt/notesSlides/notesSlide2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2.xml" ContentType="application/vnd.openxmlformats-officedocument.presentationml.notesSlide+xml"/>
  <Override PartName="/ppt/theme/theme1.xml" ContentType="application/vnd.openxmlformats-officedocument.theme+xml"/>
  <Override PartName="/ppt/notesSlides/notesSlide15.xml" ContentType="application/vnd.openxmlformats-officedocument.presentationml.notesSlide+xml"/>
  <Override PartName="/ppt/slides/slide13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slide25.xml" ContentType="application/vnd.openxmlformats-officedocument.presentationml.slide+xml"/>
  <Override PartName="/ppt/notesSlides/notesSlide42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1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22.xml" ContentType="application/vnd.openxmlformats-officedocument.presentationml.slide+xml"/>
  <Override PartName="/ppt/notesSlides/notesSlide30.xml" ContentType="application/vnd.openxmlformats-officedocument.presentationml.notesSlide+xml"/>
  <Override PartName="/ppt/slides/slide26.xml" ContentType="application/vnd.openxmlformats-officedocument.presentationml.slide+xml"/>
  <Override PartName="/ppt/theme/theme2.xml" ContentType="application/vnd.openxmlformats-officedocument.them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3.xml" ContentType="application/vnd.openxmlformats-officedocument.presentationml.slide+xml"/>
  <Override PartName="/ppt/slides/slide24.xml" ContentType="application/vnd.openxmlformats-officedocument.presentationml.slide+xml"/>
  <Override PartName="/ppt/slides/slide40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Slides/notesSlide33.xml" ContentType="application/vnd.openxmlformats-officedocument.presentationml.notesSlide+xml"/>
  <Override PartName="/ppt/notesSlides/notesSlide8.xml" ContentType="application/vnd.openxmlformats-officedocument.presentationml.notes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9.xml" ContentType="application/vnd.openxmlformats-officedocument.presentationml.slide+xml"/>
  <Override PartName="/ppt/presentation.xml" ContentType="application/vnd.openxmlformats-officedocument.presentationml.presentation.main+xml"/>
  <Override PartName="/ppt/slides/slide42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9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2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presProps.xml" ContentType="application/vnd.openxmlformats-officedocument.presentationml.presProps+xml"/>
  <Override PartName="/ppt/slides/slide21.xml" ContentType="application/vnd.openxmlformats-officedocument.presentationml.slide+xml"/>
  <Override PartName="/ppt/notesSlides/notesSlide27.xml" ContentType="application/vnd.openxmlformats-officedocument.presentationml.notesSlide+xml"/>
  <Override PartName="/ppt/notesSlides/notesSlide29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bookmarkIdSeed="2" saveSubsetFonts="1" showSpecialPlsOnTitleSld="0">
  <p:sldMasterIdLst>
    <p:sldMasterId id="2147483648" r:id="rId1"/>
  </p:sldMasterIdLst>
  <p:notesMasterIdLst>
    <p:notesMasterId r:id="rId4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</p:sldIdLst>
  <p:sldSz cx="12192000" cy="6858000"/>
  <p:notesSz cx="6858000" cy="9144000"/>
  <p:defaultTextStyle>
    <a:defPPr>
      <a:defRPr lang="ru-RU"/>
    </a:defPPr>
    <a:lvl1pPr marL="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No Style, Table Grid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dk1"/>
              </a:solidFill>
            </a:ln>
          </a:left>
          <a:right>
            <a:ln w="12700">
              <a:solidFill>
                <a:schemeClr val="dk1"/>
              </a:solidFill>
            </a:ln>
          </a:right>
          <a:top>
            <a:ln w="12700">
              <a:solidFill>
                <a:schemeClr val="dk1"/>
              </a:solidFill>
            </a:ln>
          </a:top>
          <a:bottom>
            <a:ln w="12700">
              <a:solidFill>
                <a:schemeClr val="dk1"/>
              </a:solidFill>
            </a:ln>
          </a:bottom>
          <a:insideH>
            <a:ln w="12700">
              <a:solidFill>
                <a:schemeClr val="dk1"/>
              </a:solidFill>
            </a:ln>
          </a:insideH>
          <a:insideV>
            <a:ln w="12700">
              <a:solidFill>
                <a:schemeClr val="dk1"/>
              </a:solidFill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lt1"/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/>
          </a:solidFill>
        </a:fill>
      </a:tcStyle>
    </a:band1V>
    <a:band2V>
      <a:tcStyle>
        <a:tcBdr/>
        <a:fill>
          <a:solidFill>
            <a:schemeClr val="lt1"/>
          </a:solidFill>
        </a:fill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lt1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lt1"/>
          </a:solidFill>
        </a:fill>
      </a:tcStyle>
    </a:firstCol>
    <a:lastRow>
      <a:tcTxStyle b="on">
        <a:fontRef idx="minor">
          <a:prstClr val="black"/>
        </a:fontRef>
        <a:schemeClr val="dk1"/>
      </a:tcTxStyle>
      <a:tcStyle>
        <a:tcBdr>
          <a:top>
            <a:ln w="12700">
              <a:solidFill>
                <a:schemeClr val="lt1"/>
              </a:solidFill>
            </a:ln>
          </a:top>
        </a:tcBdr>
        <a:fill>
          <a:solidFill>
            <a:schemeClr val="l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dk1"/>
      </a:tcTxStyle>
      <a:tcStyle>
        <a:tcBdr>
          <a:bottom>
            <a:ln w="12700">
              <a:solidFill>
                <a:schemeClr val="dk1"/>
              </a:solidFill>
            </a:ln>
          </a:bottom>
        </a:tcBdr>
        <a:fill>
          <a:solidFill>
            <a:schemeClr val="l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0" d="100"/>
          <a:sy n="60" d="100"/>
        </p:scale>
        <p:origin x="72" y="1254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notesMaster" Target="notesMasters/notesMaster1.xml"/><Relationship Id="rId47" Type="http://schemas.openxmlformats.org/officeDocument/2006/relationships/presProps" Target="presProps.xml" /><Relationship Id="rId48" Type="http://schemas.openxmlformats.org/officeDocument/2006/relationships/tableStyles" Target="tableStyles.xml" /><Relationship Id="rId49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svg>
</file>

<file path=ppt/media/media10.svg>
</file>

<file path=ppt/media/media11.svg>
</file>

<file path=ppt/media/media12.svg>
</file>

<file path=ppt/media/media13.svg>
</file>

<file path=ppt/media/media14.svg>
</file>

<file path=ppt/media/media15.svg>
</file>

<file path=ppt/media/media2.svg>
</file>

<file path=ppt/media/media3.svg>
</file>

<file path=ppt/media/media4.svg>
</file>

<file path=ppt/media/media5.mp4>
</file>

<file path=ppt/media/media6.svg>
</file>

<file path=ppt/media/media7.svg>
</file>

<file path=ppt/media/media8.mp4>
</file>

<file path=ppt/media/media9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02784366" name="Верхний колонтитул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16640053" name="Дата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71BB88F4-904A-4437-9530-8D556C422013}" type="datetimeFigureOut">
              <a:rPr lang="ru-RU"/>
              <a:t>26.05.2025</a:t>
            </a:fld>
            <a:endParaRPr lang="ru-RU"/>
          </a:p>
        </p:txBody>
      </p:sp>
      <p:sp>
        <p:nvSpPr>
          <p:cNvPr id="1565248199" name="Образ слайда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654051229" name="Заметки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3533720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446090013" name="Номер слайда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7BE7853-D612-4681-9C1D-188A4A542B70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 ftr="1" hdr="0" sldNum="1"/>
  <p:notesStyle>
    <a:lvl1pPr marL="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 ?>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 ?>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 ?>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 ?>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 ?>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 ?>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 ?>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 ?>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 ?>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 ?>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 ?>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 ?>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 ?>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 ?>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694915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259981717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05887401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Правильные сокращения ученых степеней:</a:t>
            </a:r>
            <a:endParaRPr/>
          </a:p>
          <a:p>
            <a:pPr>
              <a:defRPr/>
            </a:pPr>
            <a:r>
              <a:rPr lang="ru-RU"/>
              <a:t>канд. тех. наук</a:t>
            </a:r>
            <a:endParaRPr/>
          </a:p>
          <a:p>
            <a:pPr>
              <a:defRPr/>
            </a:pPr>
            <a:r>
              <a:rPr lang="ru-RU"/>
              <a:t>канд. физ.-мат. наук</a:t>
            </a:r>
            <a:endParaRPr/>
          </a:p>
          <a:p>
            <a:pPr>
              <a:defRPr/>
            </a:pPr>
            <a:r>
              <a:rPr lang="ru-RU"/>
              <a:t>канд. пед. наук</a:t>
            </a:r>
            <a:endParaRPr/>
          </a:p>
          <a:p>
            <a:pPr>
              <a:defRPr/>
            </a:pPr>
            <a:r>
              <a:rPr lang="ru-RU"/>
              <a:t>канд. биол. наук</a:t>
            </a:r>
            <a:endParaRPr/>
          </a:p>
          <a:p>
            <a:pPr>
              <a:defRPr/>
            </a:pPr>
            <a:r>
              <a:rPr lang="ru-RU"/>
              <a:t>канд. филос. наук</a:t>
            </a:r>
            <a:endParaRPr/>
          </a:p>
        </p:txBody>
      </p:sp>
      <p:sp>
        <p:nvSpPr>
          <p:cNvPr id="1517950377" name="Номер слайда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388633DD-F5F3-7884-292F-B9D03314053C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8462655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08720409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0242263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2379582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2D4D6F1-B417-B12C-54DF-870FED7C07F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5202837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17565969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7171381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5902477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12B28E0-0480-1417-3E0C-C245E16FBD1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892868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64675683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863587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7690797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902E229-684B-85C9-24DA-136A120CE0C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3977630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88479585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8318095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5476151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5A8B3C0-8D91-1609-2CC4-C09F0DD2E14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700944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40545205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635550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9851249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EF8A9F4-3647-3BB8-0D19-1F13FEC9B841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1163605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6781273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0237861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5535159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600C389-46B1-95F9-2D7B-B7DDFDDDD1E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620967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51985507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084494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2324070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2CC153-CAAF-DF9A-B67F-272D0C63B7D9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865923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09614752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8640985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0470528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91C0044-D9B9-3294-AA05-8B0F823A9B2E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346031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7104677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3810938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9282564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7DBA792-F7E8-48E8-B227-1AEA9C76778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4168104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85305800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6825452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311865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202015B-3077-BC40-C4B0-680228F2926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057124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46964885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0410787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7903103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357DA43-8DA1-884C-DB4D-D72B1A47243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912594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39183249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6940842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8392114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2483C7B-E2FF-F477-AC11-5DF9A3130AB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54267614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42615397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8511174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4716599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2D808BF-EC63-F91A-82BB-6C62CAF5C45A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2468774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856127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6106245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2827883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5FCC328-90CD-4309-A899-C7565182EE6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09972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46110650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0506520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5611754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FC6D4A-FE18-3995-227D-14310657CEC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010664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97361303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3827859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9471794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7957969-6CFE-44B4-BDFD-6D11350F3BB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3027858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05525224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4926888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2539573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19B8E9E-8DB7-45AF-D3AC-002AB98662F4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04127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09332757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3264674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8352600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C79D9EC-195E-BB0C-A137-ADC6FA9D3DA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2341792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72855160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8046380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5056486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3451DC8-EFC7-3548-C0C7-62D67F31A51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0073094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41810493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1454126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5617326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6D94F7E-09F0-50E9-8021-6C24945B6E4F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595718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8184340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4552189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1614038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CB11FE0-029B-039A-E7BA-EB37D3EF184A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630388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02925159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5813474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7896548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39D5F33-421B-B07A-A513-5B695EFEA78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0910449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5588311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476213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7279978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E6962F0-ABAB-93FE-A8A3-894F44BF2EF4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730220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336653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2966021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551228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DEDE961-465D-00EC-CE46-8A5E9A9F7DE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75397034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199375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0012743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0134927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D116A14-DFF2-C935-AAE0-D3E8553C6B89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63087133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25862413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8561262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6201138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5358540-1693-66B1-6F11-6DF7E0F550B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460383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90879997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7086267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6416112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57C7FCA-B885-C106-8D7C-5925E3FBF75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6947074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78778515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9401161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2500504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7A47E2E-5D30-31E6-8693-13EE90803D1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8507709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86130113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0928586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9232117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B8B7405-3DCE-4B3E-E57E-C6D290FD8B6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6550177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44612681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6714394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7561309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D5DF32-FB1A-33F8-FD8B-D16C7E53A7A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1553371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57599348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7291151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4785527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FCF2F9F-24B2-3928-F214-283BB4F67F1F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484584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43085972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0791833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4263746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3949672-8A9E-B8A7-E709-893454ACAA2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2727242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22116959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0507148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1798134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7A06E67-F966-F17C-D596-05051CAC201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74299675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89486384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7267577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591445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4CB1644-345F-D72A-35B1-A204C89D4001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7180107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21790838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487210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7553730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282B771-53A4-FDC0-0D02-ED2EF62110C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30037C2-D23F-37E8-95D5-39E0E904D9E9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352979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50871794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7324740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12709288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6442067-613F-829D-2332-263982895F19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47720528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57885445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1581092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2047603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A0928B2-9099-71E6-AC52-A5B54ECF27C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12203030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06492540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1727299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835370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5887A8D-3D03-8E42-1DBB-A5008A459D4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8A0B261-3379-EAFC-71AC-4A05881AAC5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6078877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2"/>
            <a:ext cx="2971800" cy="45878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22072864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2892771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3201898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A32757-67FB-68AD-3912-C54DDDF05B9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3181193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697793141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92771811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506568" y="6356349"/>
            <a:ext cx="4713430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310661339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60468978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330655907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396744392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5E592AB-4646-4D95-B072-466470448644}" type="datetime1">
              <a:rPr lang="ru-RU"/>
              <a:t>26.05.2025</a:t>
            </a:fld>
            <a:endParaRPr lang="ru-RU"/>
          </a:p>
        </p:txBody>
      </p:sp>
      <p:sp>
        <p:nvSpPr>
          <p:cNvPr id="110558177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055581111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45546863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847145569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764032314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66F57A-FC30-42C5-A61B-632C4DE05A4D}" type="datetime1">
              <a:rPr lang="ru-RU"/>
              <a:t>26.05.2025</a:t>
            </a:fld>
            <a:endParaRPr lang="ru-RU"/>
          </a:p>
        </p:txBody>
      </p:sp>
      <p:sp>
        <p:nvSpPr>
          <p:cNvPr id="77647242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686109260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0849650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482161877" name="Объект 2"/>
          <p:cNvSpPr>
            <a:spLocks noGrp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89662133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540550347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610599" y="6356349"/>
            <a:ext cx="2743200" cy="365124"/>
          </a:xfrm>
        </p:spPr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  <p:cxnSp>
        <p:nvCxnSpPr>
          <p:cNvPr id="727651394" name="Прямая соединительная линия 7"/>
          <p:cNvCxnSpPr/>
          <p:nvPr/>
        </p:nvCxnSpPr>
        <p:spPr bwMode="auto">
          <a:xfrm flipH="0" flipV="0">
            <a:off x="838198" y="6176242"/>
            <a:ext cx="10515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69207798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31285119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762409913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03B052F-33B8-4E88-85D4-133B114A105E}" type="datetime1">
              <a:rPr lang="ru-RU"/>
              <a:t>26.05.2025</a:t>
            </a:fld>
            <a:endParaRPr lang="ru-RU"/>
          </a:p>
        </p:txBody>
      </p:sp>
      <p:sp>
        <p:nvSpPr>
          <p:cNvPr id="140366192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103985060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3503454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725267947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93646394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2091741927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5976249" cy="36512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906886864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48469856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44896051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25640401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670772518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1552163520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1448288134" name="Дата 6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5B3CEA3-D9DC-4384-A3FA-80856F378A5D}" type="datetime1">
              <a:rPr lang="ru-RU"/>
              <a:t>26.05.2025</a:t>
            </a:fld>
            <a:endParaRPr lang="ru-RU"/>
          </a:p>
        </p:txBody>
      </p:sp>
      <p:sp>
        <p:nvSpPr>
          <p:cNvPr id="1109018090" name="Нижний колонтитул 7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907838455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3146380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521533084" name="Дата 2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861885F5-9496-4E35-AC50-9FF9C31A668A}" type="datetime1">
              <a:rPr lang="ru-RU"/>
              <a:t>26.05.2025</a:t>
            </a:fld>
            <a:endParaRPr lang="ru-RU"/>
          </a:p>
        </p:txBody>
      </p:sp>
      <p:sp>
        <p:nvSpPr>
          <p:cNvPr id="792396676" name="Нижний колонтитул 3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729128990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960333" name="Нижний колонтитул 2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922794" y="6356349"/>
            <a:ext cx="6246822" cy="36512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250181287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980573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04721748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802238930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861266928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8193B1-4974-4F45-B466-DF9E0FD588D6}" type="datetime1">
              <a:rPr lang="ru-RU"/>
              <a:t>26.05.2025</a:t>
            </a:fld>
            <a:endParaRPr lang="ru-RU"/>
          </a:p>
        </p:txBody>
      </p:sp>
      <p:sp>
        <p:nvSpPr>
          <p:cNvPr id="640714474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1951180990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4750778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1401143503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1897315467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2021963507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F6847081-8893-40D4-9DE5-D9C96A1E7C3E}" type="datetime1">
              <a:rPr lang="ru-RU"/>
              <a:t>26.05.2025</a:t>
            </a:fld>
            <a:endParaRPr lang="ru-RU"/>
          </a:p>
        </p:txBody>
      </p:sp>
      <p:sp>
        <p:nvSpPr>
          <p:cNvPr id="2130969098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426962525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0287662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BA13F57-CCB4-4185-83B1-22DC9DE47541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1" hdr="0" sldNum="1"/>
  <p:txStyles>
    <p:titleStyle>
      <a:lvl1pPr algn="l" defTabSz="914400" rtl="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media3.sv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media4.sv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microsoft.com/office/2007/relationships/media" Target="../media/media5.mp4"/><Relationship Id="rId5" Type="http://schemas.openxmlformats.org/officeDocument/2006/relationships/video" Target="../media/media5.mp4" 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media6.sv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media7.sv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microsoft.com/office/2007/relationships/media" Target="../media/media8.mp4"/><Relationship Id="rId5" Type="http://schemas.openxmlformats.org/officeDocument/2006/relationships/video" Target="../media/media8.mp4" 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microsoft.com/office/2007/relationships/media" Target="../media/media9.mp4"/><Relationship Id="rId5" Type="http://schemas.openxmlformats.org/officeDocument/2006/relationships/video" Target="../media/media9.mp4" 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8.png"/><Relationship Id="rId4" Type="http://schemas.openxmlformats.org/officeDocument/2006/relationships/image" Target="../media/media10.svg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Relationship Id="rId4" Type="http://schemas.openxmlformats.org/officeDocument/2006/relationships/image" Target="../media/media11.sv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png"/><Relationship Id="rId4" Type="http://schemas.openxmlformats.org/officeDocument/2006/relationships/image" Target="../media/media12.svg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Relationship Id="rId4" Type="http://schemas.openxmlformats.org/officeDocument/2006/relationships/image" Target="../media/media13.svg"/></Relationships>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png"/><Relationship Id="rId4" Type="http://schemas.openxmlformats.org/officeDocument/2006/relationships/image" Target="../media/media14.svg"/></Relationships>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3.png"/><Relationship Id="rId4" Type="http://schemas.openxmlformats.org/officeDocument/2006/relationships/image" Target="../media/media15.svg"/></Relationships>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media1.sv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media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833414" name="Заголовок 1"/>
          <p:cNvSpPr>
            <a:spLocks noGrp="1"/>
          </p:cNvSpPr>
          <p:nvPr>
            <p:ph type="ctrTitle"/>
          </p:nvPr>
        </p:nvSpPr>
        <p:spPr bwMode="auto">
          <a:xfrm>
            <a:off x="870855" y="1947087"/>
            <a:ext cx="10450286" cy="1852727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ru-RU" sz="3100"/>
              <a:t>Выпускная квалификационная работа </a:t>
            </a:r>
            <a:br>
              <a:rPr lang="ru-RU" sz="4000"/>
            </a:br>
            <a:r>
              <a:rPr lang="ru-RU" sz="3100"/>
              <a:t>на тему </a:t>
            </a:r>
            <a:br>
              <a:rPr lang="ru-RU" sz="4000"/>
            </a:br>
            <a:r>
              <a:rPr lang="ru-RU" b="1"/>
              <a:t>«</a:t>
            </a:r>
            <a:r>
              <a:rPr lang="ru-RU" sz="4800" b="1"/>
              <a:t>РАЗРАБОТКА ЧАТ-БОТА</a:t>
            </a:r>
            <a:r>
              <a:rPr lang="ru-RU" sz="4800" b="1"/>
              <a:t> В ПОДДЕРЖКУ АБИТУРИЕНТА ВЯТГУ»</a:t>
            </a:r>
            <a:endParaRPr/>
          </a:p>
        </p:txBody>
      </p:sp>
      <p:sp>
        <p:nvSpPr>
          <p:cNvPr id="1579677718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616606" y="4630919"/>
            <a:ext cx="11084910" cy="1655761"/>
          </a:xfrm>
        </p:spPr>
        <p:txBody>
          <a:bodyPr/>
          <a:lstStyle/>
          <a:p>
            <a:pPr algn="l">
              <a:defRPr/>
            </a:pPr>
            <a:r>
              <a:rPr lang="ru-RU" b="0" i="0">
                <a:solidFill>
                  <a:srgbClr val="333333"/>
                </a:solidFill>
              </a:rPr>
              <a:t>Студент группы </a:t>
            </a:r>
            <a:r>
              <a:rPr lang="ru-RU" b="0" i="0">
                <a:solidFill>
                  <a:srgbClr val="333333"/>
                </a:solidFill>
              </a:rPr>
              <a:t>Фи</a:t>
            </a:r>
            <a:r>
              <a:rPr lang="ru-RU" b="0" i="0">
                <a:solidFill>
                  <a:srgbClr val="333333"/>
                </a:solidFill>
              </a:rPr>
              <a:t>б-4301-51-00 </a:t>
            </a:r>
            <a:r>
              <a:rPr lang="ru-RU" sz="2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Ощепков Дмитрий Олегович</a:t>
            </a:r>
            <a:endParaRPr/>
          </a:p>
          <a:p>
            <a:pPr algn="l">
              <a:defRPr/>
            </a:pPr>
            <a:r>
              <a:rPr lang="ru-RU" b="0" i="0">
                <a:solidFill>
                  <a:srgbClr val="333333"/>
                </a:solidFill>
              </a:rPr>
              <a:t>Научный руководитель: </a:t>
            </a:r>
            <a:r>
              <a:rPr lang="ru-RU" sz="2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доцент кафедры ПМИ </a:t>
            </a:r>
            <a:r>
              <a:rPr lang="ru-RU" sz="2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Разова</a:t>
            </a:r>
            <a:r>
              <a:rPr lang="ru-RU" sz="2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Елена Владимировна</a:t>
            </a:r>
            <a:endParaRPr lang="ru-RU"/>
          </a:p>
        </p:txBody>
      </p:sp>
      <p:pic>
        <p:nvPicPr>
          <p:cNvPr id="1168026921" name="Рисунок 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0" y="40093"/>
            <a:ext cx="1834605" cy="1274031"/>
          </a:xfrm>
          <a:prstGeom prst="rect">
            <a:avLst/>
          </a:prstGeom>
        </p:spPr>
      </p:pic>
      <p:sp>
        <p:nvSpPr>
          <p:cNvPr id="346114224" name="TextBox 10"/>
          <p:cNvSpPr txBox="1"/>
          <p:nvPr/>
        </p:nvSpPr>
        <p:spPr bwMode="auto">
          <a:xfrm>
            <a:off x="1500775" y="40095"/>
            <a:ext cx="9492341" cy="1846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599"/>
              </a:spcBef>
              <a:spcAft>
                <a:spcPts val="599"/>
              </a:spcAft>
              <a:defRPr/>
            </a:pPr>
            <a:r>
              <a:rPr lang="ru-RU" sz="1600"/>
              <a:t>Министерство науки и высшего образования РФ</a:t>
            </a:r>
            <a:br>
              <a:rPr lang="ru-RU" sz="1600"/>
            </a:br>
            <a:r>
              <a:rPr lang="ru-RU" sz="1600"/>
              <a:t>Федеральное государственное бюджетное образовательное учреждение высшего образования </a:t>
            </a:r>
            <a:br>
              <a:rPr lang="ru-RU" sz="1600"/>
            </a:br>
            <a:r>
              <a:rPr lang="ru-RU"/>
              <a:t>«Вятский государственный университет»</a:t>
            </a:r>
            <a:br>
              <a:rPr lang="ru-RU"/>
            </a:br>
            <a:r>
              <a:rPr lang="ru-RU" sz="1600"/>
              <a:t>Институт математики и информационных систем</a:t>
            </a:r>
            <a:br>
              <a:rPr lang="ru-RU" sz="1600"/>
            </a:br>
            <a:r>
              <a:rPr lang="ru-RU" sz="1600"/>
              <a:t>Факультет компьютерных и физико-математических наук</a:t>
            </a:r>
            <a:br>
              <a:rPr lang="ru-RU" sz="1600"/>
            </a:br>
            <a:r>
              <a:rPr lang="ru-RU" sz="1600"/>
              <a:t>Кафедра прикладной математики и информатики</a:t>
            </a:r>
            <a:endParaRPr/>
          </a:p>
        </p:txBody>
      </p:sp>
      <p:sp>
        <p:nvSpPr>
          <p:cNvPr id="1201443893" name="TextBox 6"/>
          <p:cNvSpPr txBox="1"/>
          <p:nvPr/>
        </p:nvSpPr>
        <p:spPr bwMode="auto">
          <a:xfrm>
            <a:off x="5249665" y="6286681"/>
            <a:ext cx="1994562" cy="400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000" b="0" i="0" u="none" strike="noStrike" cap="none" spc="0">
                <a:ln>
                  <a:noFill/>
                </a:ln>
                <a:solidFill>
                  <a:prstClr val="black"/>
                </a:solidFill>
                <a:ea typeface="Arial"/>
                <a:cs typeface="Times New Roman"/>
              </a:rPr>
              <a:t>Киров, 2025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928299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Архитектура основного сервиса – бота</a:t>
            </a:r>
            <a:endParaRPr/>
          </a:p>
        </p:txBody>
      </p:sp>
      <p:pic>
        <p:nvPicPr>
          <p:cNvPr id="689792613" name="Объект 3" descr="https://miro.medium.com/v2/resize:fit:700/1*0R0r00uF1RyRFxkxo3HVDg.png"/>
          <p:cNvPicPr>
            <a:picLocks noGrp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2406207" y="1690687"/>
            <a:ext cx="6043525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1331499398" name="TextBox 4"/>
          <p:cNvSpPr txBox="1"/>
          <p:nvPr/>
        </p:nvSpPr>
        <p:spPr bwMode="auto">
          <a:xfrm>
            <a:off x="838198" y="1690687"/>
            <a:ext cx="5368226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 lang="ru-RU"/>
          </a:p>
        </p:txBody>
      </p:sp>
      <p:sp>
        <p:nvSpPr>
          <p:cNvPr id="2132414222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9</a:t>
            </a:fld>
            <a:endParaRPr lang="ru-RU"/>
          </a:p>
        </p:txBody>
      </p:sp>
      <p:sp>
        <p:nvSpPr>
          <p:cNvPr id="100312346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3743934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Структура </a:t>
            </a:r>
            <a:r>
              <a:rPr lang="en-US"/>
              <a:t>PostgreSQL</a:t>
            </a:r>
            <a:endParaRPr lang="ru-RU"/>
          </a:p>
        </p:txBody>
      </p:sp>
      <p:pic>
        <p:nvPicPr>
          <p:cNvPr id="660742812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838198" y="1451768"/>
            <a:ext cx="10303788" cy="4739480"/>
          </a:xfrm>
          <a:prstGeom prst="rect">
            <a:avLst/>
          </a:prstGeom>
        </p:spPr>
      </p:pic>
      <p:sp>
        <p:nvSpPr>
          <p:cNvPr id="1689242068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10</a:t>
            </a:fld>
            <a:endParaRPr lang="ru-RU"/>
          </a:p>
        </p:txBody>
      </p:sp>
      <p:sp>
        <p:nvSpPr>
          <p:cNvPr id="207897266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4211775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Сценарии взаимодействия</a:t>
            </a:r>
            <a:endParaRPr/>
          </a:p>
        </p:txBody>
      </p:sp>
      <p:pic>
        <p:nvPicPr>
          <p:cNvPr id="1584781414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2084160" y="937704"/>
            <a:ext cx="8023677" cy="5222959"/>
          </a:xfrm>
          <a:prstGeom prst="rect">
            <a:avLst/>
          </a:prstGeom>
        </p:spPr>
      </p:pic>
      <p:sp>
        <p:nvSpPr>
          <p:cNvPr id="2076436799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11</a:t>
            </a:fld>
            <a:endParaRPr lang="ru-RU"/>
          </a:p>
        </p:txBody>
      </p:sp>
      <p:sp>
        <p:nvSpPr>
          <p:cNvPr id="62667559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3108862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Вопрос о поступлении</a:t>
            </a:r>
            <a:endParaRPr/>
          </a:p>
        </p:txBody>
      </p:sp>
      <p:pic>
        <p:nvPicPr>
          <p:cNvPr id="2063090460" name="">
            <a:hlinkClick r:id="" action="ppaction://media"/>
          </p:cNvPr>
          <p:cNvPicPr>
            <a:picLocks noChangeAspect="1"/>
          </p:cNvPicPr>
          <p:nvPr>
            <p:ph idx="1"/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rot="0" flipH="0" flipV="0">
            <a:off x="3560677" y="1027906"/>
            <a:ext cx="5070644" cy="5070644"/>
          </a:xfrm>
          <a:prstGeom prst="rect">
            <a:avLst/>
          </a:prstGeom>
        </p:spPr>
      </p:pic>
      <p:sp>
        <p:nvSpPr>
          <p:cNvPr id="767362600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12</a:t>
            </a:fld>
            <a:endParaRPr lang="ru-RU"/>
          </a:p>
        </p:txBody>
      </p:sp>
      <p:sp>
        <p:nvSpPr>
          <p:cNvPr id="68764181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998523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Поиск по категориям</a:t>
            </a:r>
            <a:endParaRPr/>
          </a:p>
        </p:txBody>
      </p:sp>
      <p:pic>
        <p:nvPicPr>
          <p:cNvPr id="266165952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3233753" y="920211"/>
            <a:ext cx="5724492" cy="5125417"/>
          </a:xfrm>
          <a:prstGeom prst="rect">
            <a:avLst/>
          </a:prstGeom>
        </p:spPr>
      </p:pic>
      <p:sp>
        <p:nvSpPr>
          <p:cNvPr id="127772651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13</a:t>
            </a:fld>
            <a:endParaRPr lang="ru-RU"/>
          </a:p>
        </p:txBody>
      </p:sp>
      <p:sp>
        <p:nvSpPr>
          <p:cNvPr id="408917010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2345540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Свободный ввод</a:t>
            </a:r>
            <a:endParaRPr/>
          </a:p>
        </p:txBody>
      </p:sp>
      <p:pic>
        <p:nvPicPr>
          <p:cNvPr id="1869345216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059395" y="1194660"/>
            <a:ext cx="10073208" cy="4931674"/>
          </a:xfrm>
          <a:prstGeom prst="rect">
            <a:avLst/>
          </a:prstGeom>
        </p:spPr>
      </p:pic>
      <p:sp>
        <p:nvSpPr>
          <p:cNvPr id="1434364063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14</a:t>
            </a:fld>
            <a:endParaRPr lang="ru-RU"/>
          </a:p>
        </p:txBody>
      </p:sp>
      <p:sp>
        <p:nvSpPr>
          <p:cNvPr id="151081149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2331046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Получить рекомендации</a:t>
            </a:r>
            <a:endParaRPr/>
          </a:p>
        </p:txBody>
      </p:sp>
      <p:pic>
        <p:nvPicPr>
          <p:cNvPr id="1426344012" name="">
            <a:hlinkClick r:id="" action="ppaction://media"/>
          </p:cNvPr>
          <p:cNvPicPr>
            <a:picLocks noChangeAspect="1"/>
          </p:cNvPicPr>
          <p:nvPr>
            <p:ph idx="1"/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rot="0" flipH="0" flipV="0">
            <a:off x="3120711" y="1081652"/>
            <a:ext cx="5583112" cy="4891652"/>
          </a:xfrm>
          <a:prstGeom prst="rect">
            <a:avLst/>
          </a:prstGeom>
        </p:spPr>
      </p:pic>
      <p:sp>
        <p:nvSpPr>
          <p:cNvPr id="778720171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15</a:t>
            </a:fld>
            <a:endParaRPr lang="ru-RU"/>
          </a:p>
        </p:txBody>
      </p:sp>
      <p:sp>
        <p:nvSpPr>
          <p:cNvPr id="212010220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2121076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Уведомления</a:t>
            </a:r>
            <a:endParaRPr/>
          </a:p>
        </p:txBody>
      </p:sp>
      <p:pic>
        <p:nvPicPr>
          <p:cNvPr id="1283303035" name="">
            <a:hlinkClick r:id="" action="ppaction://media"/>
          </p:cNvPr>
          <p:cNvPicPr>
            <a:picLocks noChangeAspect="1"/>
          </p:cNvPicPr>
          <p:nvPr>
            <p:ph idx="1"/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rot="0" flipH="0" flipV="0">
            <a:off x="3217803" y="1027906"/>
            <a:ext cx="5756392" cy="4977686"/>
          </a:xfrm>
          <a:prstGeom prst="rect">
            <a:avLst/>
          </a:prstGeom>
        </p:spPr>
      </p:pic>
      <p:sp>
        <p:nvSpPr>
          <p:cNvPr id="353236573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05D36DA-81CC-D066-B722-7AA771F607BB}" type="slidenum">
              <a:rPr lang="ru-RU"/>
              <a:t/>
            </a:fld>
            <a:endParaRPr lang="ru-RU"/>
          </a:p>
        </p:txBody>
      </p:sp>
      <p:sp>
        <p:nvSpPr>
          <p:cNvPr id="2828938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1087516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Перспективы</a:t>
            </a:r>
            <a:endParaRPr/>
          </a:p>
        </p:txBody>
      </p:sp>
      <p:sp>
        <p:nvSpPr>
          <p:cNvPr id="1360873701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 будущем планируется реализовать:</a:t>
            </a:r>
            <a:endParaRPr/>
          </a:p>
          <a:p>
            <a:pPr lvl="1">
              <a:defRPr/>
            </a:pPr>
            <a:r>
              <a:rPr lang="ru-RU" sz="2800"/>
              <a:t>Аналитику и </a:t>
            </a:r>
            <a:r>
              <a:rPr lang="ru-RU" sz="2800"/>
              <a:t>учетность</a:t>
            </a:r>
            <a:r>
              <a:rPr lang="ru-RU" sz="2800"/>
              <a:t> для администраторов системы</a:t>
            </a:r>
            <a:endParaRPr/>
          </a:p>
          <a:p>
            <a:pPr lvl="1">
              <a:defRPr/>
            </a:pPr>
            <a:r>
              <a:rPr lang="ru-RU" sz="2800"/>
              <a:t>Автоматическое обновление данных раз в определенное время (на данный момент процесс полуавтоматический)</a:t>
            </a:r>
            <a:endParaRPr/>
          </a:p>
          <a:p>
            <a:pPr lvl="1">
              <a:defRPr/>
            </a:pPr>
            <a:r>
              <a:rPr lang="en-US" sz="2800"/>
              <a:t>W</a:t>
            </a:r>
            <a:r>
              <a:rPr lang="ru-RU" sz="2800"/>
              <a:t>eb</a:t>
            </a:r>
            <a:r>
              <a:rPr lang="ru-RU" sz="2800"/>
              <a:t>-интерфейс на базе ядра приложения, реализованного в рамках чистой архитектуры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1033307111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22</a:t>
            </a:fld>
            <a:endParaRPr lang="ru-RU"/>
          </a:p>
        </p:txBody>
      </p:sp>
      <p:sp>
        <p:nvSpPr>
          <p:cNvPr id="8338260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5859165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Заключение</a:t>
            </a:r>
            <a:endParaRPr/>
          </a:p>
        </p:txBody>
      </p:sp>
      <p:sp>
        <p:nvSpPr>
          <p:cNvPr id="1627663611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 рамках данной работы был спроектирован и реализован Telegram-бот, предназначенный для информационной поддержки абитуриентов</a:t>
            </a:r>
            <a:endParaRPr/>
          </a:p>
          <a:p>
            <a:pPr>
              <a:defRPr/>
            </a:pPr>
            <a:r>
              <a:rPr lang="ru-RU"/>
              <a:t>Архитектура приложения обеспечивает высокую модульность, тестируемость и гибкость</a:t>
            </a:r>
            <a:endParaRPr/>
          </a:p>
          <a:p>
            <a:pPr>
              <a:defRPr/>
            </a:pPr>
            <a:r>
              <a:rPr lang="ru-RU"/>
              <a:t>Проект полностью </a:t>
            </a:r>
            <a:r>
              <a:rPr lang="ru-RU"/>
              <a:t>контейнеризирован</a:t>
            </a:r>
            <a:r>
              <a:rPr lang="ru-RU"/>
              <a:t> с использованием </a:t>
            </a:r>
            <a:r>
              <a:rPr lang="ru-RU"/>
              <a:t>Docker</a:t>
            </a:r>
            <a:endParaRPr lang="ru-RU"/>
          </a:p>
          <a:p>
            <a:pPr marL="0" indent="0">
              <a:buFont typeface="Arial"/>
              <a:buNone/>
              <a:defRPr/>
            </a:pPr>
            <a:r>
              <a:rPr lang="ru-RU"/>
              <a:t>Бот позволяет получать основную необходимую информацию для поступления в вуз</a:t>
            </a:r>
            <a:endParaRPr/>
          </a:p>
        </p:txBody>
      </p:sp>
      <p:sp>
        <p:nvSpPr>
          <p:cNvPr id="8228329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23</a:t>
            </a:fld>
            <a:endParaRPr lang="ru-RU"/>
          </a:p>
        </p:txBody>
      </p:sp>
      <p:sp>
        <p:nvSpPr>
          <p:cNvPr id="66259936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077726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Актуальность</a:t>
            </a:r>
            <a:endParaRPr/>
          </a:p>
        </p:txBody>
      </p:sp>
      <p:sp>
        <p:nvSpPr>
          <p:cNvPr id="1076237661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 b="1"/>
              <a:t>Актуальность темы</a:t>
            </a:r>
            <a:r>
              <a:rPr lang="ru-RU"/>
              <a:t> исследования обусловлена необходимости повышения качества и доступности информационной поддержки абитуриентов ВятГУ</a:t>
            </a:r>
            <a:endParaRPr/>
          </a:p>
        </p:txBody>
      </p:sp>
      <p:sp>
        <p:nvSpPr>
          <p:cNvPr id="1970868688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 sz="2800"/>
              <a:t>2</a:t>
            </a:fld>
            <a:endParaRPr lang="ru-RU"/>
          </a:p>
        </p:txBody>
      </p:sp>
      <p:sp>
        <p:nvSpPr>
          <p:cNvPr id="143897927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11654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834003"/>
            <a:ext cx="10515600" cy="1325563"/>
          </a:xfrm>
        </p:spPr>
        <p:txBody>
          <a:bodyPr/>
          <a:lstStyle/>
          <a:p>
            <a:pPr algn="ctr">
              <a:defRPr/>
            </a:pPr>
            <a:r>
              <a:rPr lang="ru-RU"/>
              <a:t>Спасибо за внимание!</a:t>
            </a:r>
            <a:endParaRPr/>
          </a:p>
        </p:txBody>
      </p:sp>
      <p:sp>
        <p:nvSpPr>
          <p:cNvPr id="516443002" name="Объект 2"/>
          <p:cNvSpPr>
            <a:spLocks noGrp="1"/>
          </p:cNvSpPr>
          <p:nvPr>
            <p:ph idx="1"/>
          </p:nvPr>
        </p:nvSpPr>
        <p:spPr bwMode="auto">
          <a:xfrm>
            <a:off x="2404174" y="3752755"/>
            <a:ext cx="1359568" cy="2085182"/>
          </a:xfr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50679127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24</a:t>
            </a:fld>
            <a:endParaRPr lang="ru-RU"/>
          </a:p>
        </p:txBody>
      </p:sp>
      <p:pic>
        <p:nvPicPr>
          <p:cNvPr id="6207597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4048070" y="2006598"/>
            <a:ext cx="4095858" cy="4095858"/>
          </a:xfrm>
          <a:prstGeom prst="rect">
            <a:avLst/>
          </a:prstGeom>
        </p:spPr>
      </p:pic>
      <p:sp>
        <p:nvSpPr>
          <p:cNvPr id="157281374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4389573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</a:t>
            </a:r>
            <a:r>
              <a:rPr lang="en-US"/>
              <a:t>Admissions KFU</a:t>
            </a:r>
            <a:endParaRPr lang="ru-RU"/>
          </a:p>
        </p:txBody>
      </p:sp>
      <p:sp>
        <p:nvSpPr>
          <p:cNvPr id="838830025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Официальный бот для иностранных абитуриентов Казанского (Приволжского) федерального университета (КФУ)</a:t>
            </a:r>
            <a:endParaRPr/>
          </a:p>
          <a:p>
            <a:pPr>
              <a:defRPr/>
            </a:pPr>
            <a:r>
              <a:rPr lang="ru-RU"/>
              <a:t>П</a:t>
            </a:r>
            <a:r>
              <a:rPr lang="ru-RU" sz="2800"/>
              <a:t>реимущества:</a:t>
            </a:r>
            <a:endParaRPr/>
          </a:p>
          <a:p>
            <a:pPr lvl="1">
              <a:defRPr/>
            </a:pPr>
            <a:r>
              <a:rPr lang="ru-RU" sz="2800"/>
              <a:t>Поддержка разных языков</a:t>
            </a:r>
            <a:endParaRPr/>
          </a:p>
          <a:p>
            <a:pPr lvl="1">
              <a:defRPr/>
            </a:pPr>
            <a:r>
              <a:rPr lang="ru-RU" sz="2800"/>
              <a:t>Реализует подписки на события образовательных программ;</a:t>
            </a:r>
            <a:endParaRPr/>
          </a:p>
          <a:p>
            <a:pPr lvl="1">
              <a:defRPr/>
            </a:pPr>
            <a:r>
              <a:rPr lang="ru-RU" sz="2800"/>
              <a:t>Содержит часто задаваемые вопросы</a:t>
            </a:r>
            <a:endParaRPr/>
          </a:p>
          <a:p>
            <a:pPr lvl="1">
              <a:defRPr/>
            </a:pPr>
            <a:r>
              <a:rPr lang="ru-RU" sz="2800"/>
              <a:t>Содержит информацию о образовательных программах</a:t>
            </a:r>
            <a:endParaRPr/>
          </a:p>
          <a:p>
            <a:pPr marL="228600" lvl="1">
              <a:spcBef>
                <a:spcPts val="1000"/>
              </a:spcBef>
              <a:defRPr/>
            </a:pPr>
            <a:r>
              <a:rPr lang="ru-RU" sz="2800"/>
              <a:t>Недостатки:</a:t>
            </a:r>
            <a:endParaRPr/>
          </a:p>
          <a:p>
            <a:pPr marL="685800" lvl="2">
              <a:spcBef>
                <a:spcPts val="1000"/>
              </a:spcBef>
              <a:defRPr/>
            </a:pPr>
            <a:r>
              <a:rPr lang="ru-RU" sz="2800"/>
              <a:t>Нет возможности задать вопрос в свободной форме</a:t>
            </a:r>
            <a:endParaRPr/>
          </a:p>
        </p:txBody>
      </p:sp>
      <p:sp>
        <p:nvSpPr>
          <p:cNvPr id="1807673079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25</a:t>
            </a:fld>
            <a:endParaRPr lang="ru-RU"/>
          </a:p>
        </p:txBody>
      </p:sp>
      <p:sp>
        <p:nvSpPr>
          <p:cNvPr id="25061439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7460176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</a:t>
            </a:r>
            <a:r>
              <a:rPr lang="en-US"/>
              <a:t>Admissions KFU</a:t>
            </a:r>
            <a:endParaRPr lang="ru-RU"/>
          </a:p>
        </p:txBody>
      </p:sp>
      <p:sp>
        <p:nvSpPr>
          <p:cNvPr id="1379448871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pic>
        <p:nvPicPr>
          <p:cNvPr id="2001533215" name="Рисунок 3"/>
          <p:cNvPicPr/>
          <p:nvPr/>
        </p:nvPicPr>
        <p:blipFill>
          <a:blip r:embed="rId3"/>
          <a:stretch/>
        </p:blipFill>
        <p:spPr bwMode="auto">
          <a:xfrm flipH="0" flipV="0">
            <a:off x="986440" y="1980312"/>
            <a:ext cx="4592350" cy="4073712"/>
          </a:xfrm>
          <a:prstGeom prst="rect">
            <a:avLst/>
          </a:prstGeom>
        </p:spPr>
      </p:pic>
      <p:pic>
        <p:nvPicPr>
          <p:cNvPr id="725748104" name="Рисунок 4"/>
          <p:cNvPicPr/>
          <p:nvPr/>
        </p:nvPicPr>
        <p:blipFill>
          <a:blip r:embed="rId4"/>
          <a:stretch/>
        </p:blipFill>
        <p:spPr bwMode="auto">
          <a:xfrm flipH="0" flipV="0">
            <a:off x="5871409" y="1876615"/>
            <a:ext cx="5301937" cy="4177409"/>
          </a:xfrm>
          <a:prstGeom prst="rect">
            <a:avLst/>
          </a:prstGeom>
        </p:spPr>
      </p:pic>
      <p:sp>
        <p:nvSpPr>
          <p:cNvPr id="1628137003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26</a:t>
            </a:fld>
            <a:endParaRPr lang="ru-RU"/>
          </a:p>
        </p:txBody>
      </p:sp>
      <p:sp>
        <p:nvSpPr>
          <p:cNvPr id="38392805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455433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</a:t>
            </a:r>
            <a:r>
              <a:rPr lang="en-US"/>
              <a:t>Admissions KFU</a:t>
            </a:r>
            <a:endParaRPr lang="ru-RU"/>
          </a:p>
        </p:txBody>
      </p:sp>
      <p:pic>
        <p:nvPicPr>
          <p:cNvPr id="862621418" name="Объект 3"/>
          <p:cNvPicPr>
            <a:picLocks noGrp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3087078" y="1410837"/>
            <a:ext cx="6017841" cy="4613859"/>
          </a:xfrm>
          <a:prstGeom prst="rect">
            <a:avLst/>
          </a:prstGeom>
        </p:spPr>
      </p:pic>
      <p:sp>
        <p:nvSpPr>
          <p:cNvPr id="1453895141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27</a:t>
            </a:fld>
            <a:endParaRPr lang="ru-RU"/>
          </a:p>
        </p:txBody>
      </p:sp>
      <p:sp>
        <p:nvSpPr>
          <p:cNvPr id="89168382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8485685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Московский политех</a:t>
            </a:r>
            <a:endParaRPr/>
          </a:p>
        </p:txBody>
      </p:sp>
      <p:sp>
        <p:nvSpPr>
          <p:cNvPr id="1513733864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Бот Московского политехнического университета. Позволяет задавать вопросы в свободной форме. Если не находит ответ в базе направляет на оператора</a:t>
            </a:r>
            <a:endParaRPr/>
          </a:p>
          <a:p>
            <a:pPr>
              <a:defRPr/>
            </a:pPr>
            <a:r>
              <a:rPr lang="ru-RU"/>
              <a:t>Не ясно, что в целом умеет бот. По всей видимости, он предусматривает только задание вопроса в свободной форме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1066887300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28</a:t>
            </a:fld>
            <a:endParaRPr lang="ru-RU"/>
          </a:p>
        </p:txBody>
      </p:sp>
      <p:sp>
        <p:nvSpPr>
          <p:cNvPr id="167981232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651305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Московский политех</a:t>
            </a:r>
            <a:endParaRPr/>
          </a:p>
        </p:txBody>
      </p:sp>
      <p:pic>
        <p:nvPicPr>
          <p:cNvPr id="147726272" name="Объект 3"/>
          <p:cNvPicPr>
            <a:picLocks noChangeAspect="1" noGrp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3820428" y="1253330"/>
            <a:ext cx="4551144" cy="4351338"/>
          </a:xfrm>
          <a:prstGeom prst="rect">
            <a:avLst/>
          </a:prstGeom>
        </p:spPr>
      </p:pic>
      <p:sp>
        <p:nvSpPr>
          <p:cNvPr id="1575564184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29</a:t>
            </a:fld>
            <a:endParaRPr lang="ru-RU"/>
          </a:p>
        </p:txBody>
      </p:sp>
      <p:sp>
        <p:nvSpPr>
          <p:cNvPr id="186576056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0463665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Хочу в Политех </a:t>
            </a:r>
            <a:endParaRPr/>
          </a:p>
        </p:txBody>
      </p:sp>
      <p:sp>
        <p:nvSpPr>
          <p:cNvPr id="779680030" name="Объект 2"/>
          <p:cNvSpPr>
            <a:spLocks noGrp="1"/>
          </p:cNvSpPr>
          <p:nvPr>
            <p:ph idx="1"/>
          </p:nvPr>
        </p:nvSpPr>
        <p:spPr bwMode="auto"/>
        <p:txBody>
          <a:bodyPr>
            <a:normAutofit lnSpcReduction="10000"/>
          </a:bodyPr>
          <a:lstStyle/>
          <a:p>
            <a:pPr>
              <a:defRPr/>
            </a:pPr>
            <a:r>
              <a:rPr lang="ru-RU"/>
              <a:t>Бот университета </a:t>
            </a:r>
            <a:r>
              <a:rPr lang="ru-RU"/>
              <a:t>СПбГМТУ</a:t>
            </a:r>
            <a:r>
              <a:rPr lang="ru-RU"/>
              <a:t> (Санкт-Петербургский государственный морской технический университет) </a:t>
            </a:r>
            <a:endParaRPr/>
          </a:p>
          <a:p>
            <a:pPr>
              <a:defRPr/>
            </a:pPr>
            <a:r>
              <a:rPr lang="ru-RU" b="1"/>
              <a:t>Преимущества</a:t>
            </a:r>
            <a:r>
              <a:rPr lang="ru-RU"/>
              <a:t>:</a:t>
            </a:r>
            <a:endParaRPr/>
          </a:p>
          <a:p>
            <a:pPr lvl="1">
              <a:defRPr/>
            </a:pPr>
            <a:r>
              <a:rPr lang="ru-RU"/>
              <a:t>Позволяет открывать нормативные документы не выходя из телеграмма</a:t>
            </a:r>
            <a:endParaRPr/>
          </a:p>
          <a:p>
            <a:pPr lvl="1">
              <a:defRPr/>
            </a:pPr>
            <a:r>
              <a:rPr lang="ru-RU"/>
              <a:t>Содержит информацию для иностранных студентов</a:t>
            </a:r>
            <a:endParaRPr/>
          </a:p>
          <a:p>
            <a:pPr lvl="1">
              <a:defRPr/>
            </a:pPr>
            <a:r>
              <a:rPr lang="ru-RU"/>
              <a:t>Предоставляет сведения о приёмной кампании</a:t>
            </a:r>
            <a:endParaRPr/>
          </a:p>
          <a:p>
            <a:pPr lvl="1">
              <a:defRPr/>
            </a:pPr>
            <a:r>
              <a:rPr lang="ru-RU"/>
              <a:t>Возможность связаться с оператором</a:t>
            </a:r>
            <a:endParaRPr/>
          </a:p>
          <a:p>
            <a:pPr lvl="1">
              <a:defRPr/>
            </a:pPr>
            <a:r>
              <a:rPr lang="ru-RU"/>
              <a:t>К большинству ответом приложена ссылка на актуальный источник</a:t>
            </a:r>
            <a:endParaRPr/>
          </a:p>
          <a:p>
            <a:pPr marL="228600" lvl="1">
              <a:spcBef>
                <a:spcPts val="1000"/>
              </a:spcBef>
              <a:defRPr/>
            </a:pPr>
            <a:r>
              <a:rPr lang="ru-RU" sz="2800" b="1"/>
              <a:t>Недостатки</a:t>
            </a:r>
            <a:r>
              <a:rPr lang="ru-RU" sz="2800"/>
              <a:t>:</a:t>
            </a:r>
            <a:endParaRPr/>
          </a:p>
          <a:p>
            <a:pPr lvl="1">
              <a:defRPr/>
            </a:pPr>
            <a:r>
              <a:rPr lang="en-US"/>
              <a:t>C</a:t>
            </a:r>
            <a:r>
              <a:rPr lang="ru-RU"/>
              <a:t>очетание </a:t>
            </a:r>
            <a:r>
              <a:rPr lang="en-US"/>
              <a:t>Inline </a:t>
            </a:r>
            <a:r>
              <a:rPr lang="ru-RU"/>
              <a:t>и обычной клавиатуры не очень удачно</a:t>
            </a:r>
            <a:endParaRPr/>
          </a:p>
          <a:p>
            <a:pPr lvl="1">
              <a:defRPr/>
            </a:pPr>
            <a:r>
              <a:rPr lang="ru-RU"/>
              <a:t>Отсутствует раздел с рекомендациями направлений</a:t>
            </a:r>
            <a:endParaRPr/>
          </a:p>
        </p:txBody>
      </p:sp>
      <p:sp>
        <p:nvSpPr>
          <p:cNvPr id="1110849615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30</a:t>
            </a:fld>
            <a:endParaRPr lang="ru-RU"/>
          </a:p>
        </p:txBody>
      </p:sp>
      <p:sp>
        <p:nvSpPr>
          <p:cNvPr id="192275662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80914426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Аналоги. Хочу в Политех </a:t>
            </a:r>
            <a:endParaRPr/>
          </a:p>
        </p:txBody>
      </p:sp>
      <p:pic>
        <p:nvPicPr>
          <p:cNvPr id="94413167" name="Объект 3"/>
          <p:cNvPicPr>
            <a:picLocks noGrp="1"/>
          </p:cNvPicPr>
          <p:nvPr>
            <p:ph idx="1"/>
          </p:nvPr>
        </p:nvPicPr>
        <p:blipFill>
          <a:blip r:embed="rId3"/>
          <a:stretch/>
        </p:blipFill>
        <p:spPr bwMode="auto">
          <a:xfrm>
            <a:off x="3820428" y="1607910"/>
            <a:ext cx="4551144" cy="4351338"/>
          </a:xfrm>
          <a:prstGeom prst="rect">
            <a:avLst/>
          </a:prstGeom>
        </p:spPr>
      </p:pic>
      <p:sp>
        <p:nvSpPr>
          <p:cNvPr id="57727519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31</a:t>
            </a:fld>
            <a:endParaRPr lang="ru-RU"/>
          </a:p>
        </p:txBody>
      </p:sp>
      <p:sp>
        <p:nvSpPr>
          <p:cNvPr id="52372819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680094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257284450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177697" y="1569697"/>
            <a:ext cx="9722001" cy="4471873"/>
          </a:xfrm>
          <a:prstGeom prst="rect">
            <a:avLst/>
          </a:prstGeom>
        </p:spPr>
      </p:pic>
      <p:sp>
        <p:nvSpPr>
          <p:cNvPr id="948921237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32</a:t>
            </a:fld>
            <a:endParaRPr lang="ru-RU"/>
          </a:p>
        </p:txBody>
      </p:sp>
      <p:sp>
        <p:nvSpPr>
          <p:cNvPr id="11892731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9543774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1518252476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2707144" y="1027905"/>
            <a:ext cx="6777710" cy="4895600"/>
          </a:xfrm>
          <a:prstGeom prst="rect">
            <a:avLst/>
          </a:prstGeom>
        </p:spPr>
      </p:pic>
      <p:sp>
        <p:nvSpPr>
          <p:cNvPr id="44636232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33</a:t>
            </a:fld>
            <a:endParaRPr lang="ru-RU"/>
          </a:p>
        </p:txBody>
      </p:sp>
      <p:sp>
        <p:nvSpPr>
          <p:cNvPr id="189940811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0152488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Цель</a:t>
            </a:r>
            <a:endParaRPr/>
          </a:p>
        </p:txBody>
      </p:sp>
      <p:sp>
        <p:nvSpPr>
          <p:cNvPr id="532485926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ru-RU" b="1"/>
              <a:t>Цель работы</a:t>
            </a:r>
            <a:r>
              <a:rPr lang="ru-RU"/>
              <a:t> – разработка </a:t>
            </a:r>
            <a:r>
              <a:rPr lang="ru-RU"/>
              <a:t>чат-бота для предоставления справочной информации и рекомендаций абитуриентам ВятГУ на основе данных, размещенных на официальных источниках ВятГУ.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1947336556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</a:t>
            </a:fld>
            <a:endParaRPr lang="ru-RU"/>
          </a:p>
        </p:txBody>
      </p:sp>
      <p:sp>
        <p:nvSpPr>
          <p:cNvPr id="106988721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8983281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612915830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371566" y="1027906"/>
            <a:ext cx="9448864" cy="5139498"/>
          </a:xfrm>
          <a:prstGeom prst="rect">
            <a:avLst/>
          </a:prstGeom>
        </p:spPr>
      </p:pic>
      <p:sp>
        <p:nvSpPr>
          <p:cNvPr id="506646394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34</a:t>
            </a:fld>
            <a:endParaRPr lang="ru-RU"/>
          </a:p>
        </p:txBody>
      </p:sp>
      <p:sp>
        <p:nvSpPr>
          <p:cNvPr id="171369649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23861194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277696543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833875" y="1546673"/>
            <a:ext cx="10524247" cy="3447146"/>
          </a:xfrm>
          <a:prstGeom prst="rect">
            <a:avLst/>
          </a:prstGeom>
        </p:spPr>
      </p:pic>
      <p:sp>
        <p:nvSpPr>
          <p:cNvPr id="516386559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35</a:t>
            </a:fld>
            <a:endParaRPr lang="ru-RU"/>
          </a:p>
        </p:txBody>
      </p:sp>
      <p:sp>
        <p:nvSpPr>
          <p:cNvPr id="209794886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748478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504954075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2563990" y="407053"/>
            <a:ext cx="6309259" cy="5773337"/>
          </a:xfrm>
          <a:prstGeom prst="rect">
            <a:avLst/>
          </a:prstGeom>
        </p:spPr>
      </p:pic>
      <p:sp>
        <p:nvSpPr>
          <p:cNvPr id="375246976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36</a:t>
            </a:fld>
            <a:endParaRPr lang="ru-RU"/>
          </a:p>
        </p:txBody>
      </p:sp>
      <p:sp>
        <p:nvSpPr>
          <p:cNvPr id="1273515148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7441035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База данных</a:t>
            </a:r>
            <a:endParaRPr/>
          </a:p>
        </p:txBody>
      </p:sp>
      <p:pic>
        <p:nvPicPr>
          <p:cNvPr id="1641177396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218635" y="966105"/>
            <a:ext cx="9754726" cy="5152495"/>
          </a:xfrm>
          <a:prstGeom prst="rect">
            <a:avLst/>
          </a:prstGeom>
        </p:spPr>
      </p:pic>
      <p:sp>
        <p:nvSpPr>
          <p:cNvPr id="1183699032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ED2BCE9D-0DC8-5443-0243-D7D706186A93}" type="slidenum">
              <a:rPr lang="ru-RU"/>
              <a:t/>
            </a:fld>
            <a:endParaRPr lang="ru-RU"/>
          </a:p>
        </p:txBody>
      </p:sp>
      <p:sp>
        <p:nvSpPr>
          <p:cNvPr id="3425076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60521215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Языки</a:t>
            </a:r>
            <a:endParaRPr/>
          </a:p>
        </p:txBody>
      </p:sp>
      <p:graphicFrame>
        <p:nvGraphicFramePr>
          <p:cNvPr id="935451565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838198" y="1027906"/>
          <a:ext cx="10083516" cy="5133339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2550140"/>
                <a:gridCol w="2690630"/>
                <a:gridCol w="2589478"/>
                <a:gridCol w="2672649"/>
              </a:tblGrid>
              <a:tr h="410559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Критерий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Python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C#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Java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20323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Популярность (TIOBE, май 2025)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1 место (25,35%)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5 место (4,22%)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4 место (9,31%)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20323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Популярность (GitHub Octoverse)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1 место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5 </a:t>
                      </a:r>
                      <a:r>
                        <a:rPr lang="ru-RU" sz="1400"/>
                        <a:t>место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4 место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20323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Асинхронность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Полная поддержка async/await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Полная поддержка async/await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через CompletableFuture и аналоги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20323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Библиотеки для Telegram-ботов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aiogram, python-telegram-bot, pyTelegramBotApi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Telegram.Bot, Telegram.BotAPI </a:t>
                      </a:r>
                      <a:r>
                        <a:rPr lang="ru-RU" sz="1400"/>
                        <a:t>и др</a:t>
                      </a:r>
                      <a:r>
                        <a:rPr lang="en-US" sz="1400"/>
                        <a:t>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TelegramBots, java-telegram-bot-api </a:t>
                      </a:r>
                      <a:r>
                        <a:rPr lang="ru-RU" sz="1400"/>
                        <a:t>и др</a:t>
                      </a:r>
                      <a:r>
                        <a:rPr lang="en-US" sz="1400"/>
                        <a:t>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1030087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Экосистема пакетов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Более 614,000 пакетов на PyPI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Более 100,000 пакетов на NuGet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Огромное количество, более 16,5 млн. пакетов на </a:t>
                      </a:r>
                      <a:r>
                        <a:rPr lang="en-US" sz="1400"/>
                        <a:t>maven central repository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20323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Машинное обучение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400"/>
                        <a:t>TensorFlow, PyTorch, scikit-learn, transformers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Transformers (портирован), ML.NET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Ограниченная поддержка, сторонние адаптации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40677054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37</a:t>
            </a:fld>
            <a:endParaRPr lang="ru-RU"/>
          </a:p>
        </p:txBody>
      </p:sp>
      <p:sp>
        <p:nvSpPr>
          <p:cNvPr id="201069847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987544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Фреймворки</a:t>
            </a:r>
            <a:endParaRPr/>
          </a:p>
        </p:txBody>
      </p:sp>
      <p:graphicFrame>
        <p:nvGraphicFramePr>
          <p:cNvPr id="1324051323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707781" y="1027906"/>
          <a:ext cx="10530141" cy="5179059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2682586"/>
                <a:gridCol w="2489141"/>
                <a:gridCol w="2663127"/>
                <a:gridCol w="2682586"/>
              </a:tblGrid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Критерий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python-telegram-bot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aiogram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pyrogram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Количество звёзд на GitHub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27,6 тыс.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5,1 тыс.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4,5 тыс. (архивирован)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Асинхронность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FSM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webhook / polling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/ 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/ 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 / 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Middleware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0226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Интеграция с фреймворком компонент </a:t>
                      </a:r>
                      <a:r>
                        <a:rPr lang="en-US" sz="1400"/>
                        <a:t>aiogram</a:t>
                      </a:r>
                      <a:r>
                        <a:rPr lang="ru-RU" sz="1400"/>
                        <a:t>_</a:t>
                      </a:r>
                      <a:r>
                        <a:rPr lang="en-US" sz="1400"/>
                        <a:t>dialog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Обновления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Регулярные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Регулярные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Прекращены 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0226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Популярность / сообщество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Очень большое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Среднее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Было активное, сейчас </a:t>
                      </a:r>
                      <a:r>
                        <a:rPr lang="en-US" sz="1400"/>
                        <a:t>– </a:t>
                      </a:r>
                      <a:r>
                        <a:rPr lang="ru-RU" sz="1400"/>
                        <a:t>стагнация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Поддержка MTProto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Нет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02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Подходит для обычных ботов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400"/>
                        <a:t>Да</a:t>
                      </a:r>
                      <a:endParaRPr lang="ru-RU" sz="14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730021589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38</a:t>
            </a:fld>
            <a:endParaRPr lang="ru-RU"/>
          </a:p>
        </p:txBody>
      </p:sp>
      <p:sp>
        <p:nvSpPr>
          <p:cNvPr id="1520954636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4291106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СУБД</a:t>
            </a:r>
            <a:endParaRPr/>
          </a:p>
        </p:txBody>
      </p:sp>
      <p:graphicFrame>
        <p:nvGraphicFramePr>
          <p:cNvPr id="1352156616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838198" y="1027906"/>
          <a:ext cx="10155766" cy="5255277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2236447"/>
                <a:gridCol w="2177850"/>
                <a:gridCol w="3734960"/>
                <a:gridCol w="2353640"/>
              </a:tblGrid>
              <a:tr h="454892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Критерий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PostgreSQL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SQLite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MySQL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80897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Тип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Объектно-реляционная СУБД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Встроенная реляционная СУБД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Реляционная СУБД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54892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Рейтинг DB-Engines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 место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10 место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 место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54892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Звёзды на GitHub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17,6 тыс.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7,8 тыс.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11,4 тыс.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860856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Популярность среди разработчиков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49% (</a:t>
                      </a:r>
                      <a:r>
                        <a:rPr lang="ru-RU" sz="1600"/>
                        <a:t>StackOverflow</a:t>
                      </a:r>
                      <a:r>
                        <a:rPr lang="ru-RU" sz="1600"/>
                        <a:t> </a:t>
                      </a:r>
                      <a:r>
                        <a:rPr lang="ru-RU" sz="1600"/>
                        <a:t>Survey</a:t>
                      </a:r>
                      <a:r>
                        <a:rPr lang="ru-RU" sz="1600"/>
                        <a:t> 2024)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Очень популярна в мобильной разработке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Широко используется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1163048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Производительность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Высокая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Высокая при чтении, особенно на малом объёме данных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Высокая, но как правило чуть меньше, чем у </a:t>
                      </a:r>
                      <a:r>
                        <a:rPr lang="ru-RU" sz="1600"/>
                        <a:t>PostgreSQL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860856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Параллелизм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Поддерживается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Ограниченный (блокировка на уровне файла)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Поддерживается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412333834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39</a:t>
            </a:fld>
            <a:endParaRPr lang="ru-RU"/>
          </a:p>
        </p:txBody>
      </p:sp>
      <p:sp>
        <p:nvSpPr>
          <p:cNvPr id="65160143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037302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Векторные базы данных</a:t>
            </a:r>
            <a:endParaRPr/>
          </a:p>
        </p:txBody>
      </p:sp>
      <p:graphicFrame>
        <p:nvGraphicFramePr>
          <p:cNvPr id="1395885343" name="Объект 7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838198" y="1090351"/>
          <a:ext cx="10477498" cy="4677296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1521050"/>
                <a:gridCol w="1628948"/>
                <a:gridCol w="2341755"/>
                <a:gridCol w="3175686"/>
                <a:gridCol w="1835458"/>
              </a:tblGrid>
              <a:tr h="812803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Название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Лицензия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Фильтрация по метаданным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Особенности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Звезды GitHub (24.05.2025)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812803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Qdrant</a:t>
                      </a:r>
                      <a:r>
                        <a:rPr lang="en-US" sz="1600"/>
                        <a:t> [29]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Apache</a:t>
                      </a:r>
                      <a:r>
                        <a:rPr lang="ru-RU" sz="1600"/>
                        <a:t> 2.0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Полноценная поддержка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600"/>
                        <a:t>gRPC/REST, Fast embeddings search, </a:t>
                      </a:r>
                      <a:r>
                        <a:rPr lang="ru-RU" sz="1600"/>
                        <a:t>кластеризация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23,7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812803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Pinecone</a:t>
                      </a:r>
                      <a:r>
                        <a:rPr lang="en-US" sz="1600"/>
                        <a:t> [22]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Коммерческая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Частично (через API)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SaaS</a:t>
                      </a:r>
                      <a:r>
                        <a:rPr lang="ru-RU" sz="1600"/>
                        <a:t>, легко масштабируется, без локального запуска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–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915804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Weaviate</a:t>
                      </a:r>
                      <a:r>
                        <a:rPr lang="en-US" sz="1600"/>
                        <a:t> [47]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Apache 2.0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Через </a:t>
                      </a:r>
                      <a:r>
                        <a:rPr lang="ru-RU" sz="1600"/>
                        <a:t>GraphQL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модули для </a:t>
                      </a:r>
                      <a:r>
                        <a:rPr lang="ru-RU" sz="1600"/>
                        <a:t>трансформерных</a:t>
                      </a:r>
                      <a:r>
                        <a:rPr lang="ru-RU" sz="1600"/>
                        <a:t> моделей, встроенные модели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13,4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1168558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FAISS</a:t>
                      </a:r>
                      <a:r>
                        <a:rPr lang="en-US" sz="1600"/>
                        <a:t> [11]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MIT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Нет встроенной поддержки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Библиотека от </a:t>
                      </a:r>
                      <a:r>
                        <a:rPr lang="en-US" sz="1600"/>
                        <a:t>Meta</a:t>
                      </a:r>
                      <a:r>
                        <a:rPr lang="ru-RU" sz="1600"/>
                        <a:t>, хороша для оффлайн-поиска, но не полноценная БД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35,1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57047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Milvus</a:t>
                      </a:r>
                      <a:r>
                        <a:rPr lang="en-US" sz="1600"/>
                        <a:t> [17]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Apache 2.0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Через JSON-фильтры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Поддержка кластеров, 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34,9 т. звезд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042793818" name="Rectangle 4"/>
          <p:cNvSpPr>
            <a:spLocks noChangeArrowheads="1"/>
          </p:cNvSpPr>
          <p:nvPr/>
        </p:nvSpPr>
        <p:spPr bwMode="auto">
          <a:xfrm>
            <a:off x="4286250" y="1400175"/>
            <a:ext cx="12192000" cy="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/>
            <a:spAutoFit/>
          </a:bodyPr>
          <a:lstStyle/>
          <a:p>
            <a:pPr marL="0" marR="0" lvl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lang="ru-RU" sz="18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</a:rPr>
            </a:br>
            <a:endParaRPr lang="ru-RU" sz="18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</p:txBody>
      </p:sp>
      <p:sp>
        <p:nvSpPr>
          <p:cNvPr id="322702188" name="Номер слайда 11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40</a:t>
            </a:fld>
            <a:endParaRPr lang="ru-RU"/>
          </a:p>
        </p:txBody>
      </p:sp>
      <p:sp>
        <p:nvSpPr>
          <p:cNvPr id="94091031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5292095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Хранилища в оперативной памяти</a:t>
            </a:r>
            <a:endParaRPr/>
          </a:p>
        </p:txBody>
      </p:sp>
      <p:graphicFrame>
        <p:nvGraphicFramePr>
          <p:cNvPr id="906645506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797983" y="1002837"/>
          <a:ext cx="10596031" cy="5572269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1804980"/>
                <a:gridCol w="2850859"/>
                <a:gridCol w="2918333"/>
                <a:gridCol w="2968940"/>
              </a:tblGrid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Характеристика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Redis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Memcached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Dragonfly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GitHub звёзды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69,3 тыс.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13,8 тыс.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27 тыс.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Место в DB-</a:t>
                      </a:r>
                      <a:r>
                        <a:rPr lang="ru-RU" sz="1200"/>
                        <a:t>Engines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1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4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35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648608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Поддержка структур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Строки, списки, множества, хэши и др.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Только строки (ключ-значение)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Строки, списки, множества, хэши и др.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606246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TTL (время жизни ключа)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Pub/Sub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Нет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Персистентность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 (RDB, AOF)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Нет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Да (улучшена)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648608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Масштабируемость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Кластеры, репликация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Простая горизонтальная (</a:t>
                      </a:r>
                      <a:r>
                        <a:rPr lang="ru-RU" sz="1200"/>
                        <a:t>шардирование</a:t>
                      </a:r>
                      <a:r>
                        <a:rPr lang="ru-RU" sz="1200"/>
                        <a:t> вручную)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Многопоточность, shared-nothing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8713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Совместимость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–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–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Совместим с </a:t>
                      </a:r>
                      <a:r>
                        <a:rPr lang="ru-RU" sz="1200"/>
                        <a:t>Redis</a:t>
                      </a:r>
                      <a:r>
                        <a:rPr lang="ru-RU" sz="1200"/>
                        <a:t> и </a:t>
                      </a:r>
                      <a:r>
                        <a:rPr lang="ru-RU" sz="1200"/>
                        <a:t>Memcached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51481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Зрелость проекта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 2009 года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 2003 года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С 2022 года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8713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Поддержка Python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Официальная библиотека redis-py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Официальная библиотека pymemcache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/>
                        <a:t>Через совместимость с </a:t>
                      </a:r>
                      <a:r>
                        <a:rPr lang="ru-RU" sz="1200"/>
                        <a:t>Redis</a:t>
                      </a:r>
                      <a:endParaRPr lang="ru-RU" sz="12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520512162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41</a:t>
            </a:fld>
            <a:endParaRPr lang="ru-RU"/>
          </a:p>
        </p:txBody>
      </p:sp>
      <p:sp>
        <p:nvSpPr>
          <p:cNvPr id="5605028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015354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Модели</a:t>
            </a:r>
            <a:endParaRPr/>
          </a:p>
        </p:txBody>
      </p:sp>
      <p:graphicFrame>
        <p:nvGraphicFramePr>
          <p:cNvPr id="1876780312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838198" y="1027906"/>
          <a:ext cx="10528299" cy="5133339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2904309"/>
                <a:gridCol w="1921953"/>
                <a:gridCol w="1907325"/>
                <a:gridCol w="2000719"/>
                <a:gridCol w="1781294"/>
              </a:tblGrid>
              <a:tr h="1145158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Модель (ссылка)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Параметры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Языки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Spearman (Encodechka STS)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Время инференса на CPU (среднее, с)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sergeyzh/LaBSE-ru-turbo</a:t>
                      </a:r>
                      <a:r>
                        <a:rPr lang="en-US" sz="1600"/>
                        <a:t> [32]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128M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864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40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sergeyzh/LaBSE-ru-sts</a:t>
                      </a:r>
                      <a:r>
                        <a:rPr lang="en-US" sz="1600"/>
                        <a:t> [31]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845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42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sergeyzh/rubert-mini-sts</a:t>
                      </a:r>
                      <a:r>
                        <a:rPr lang="en-US" sz="1600"/>
                        <a:t> [33]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32,4M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815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6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42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sergeyzh/rubert-tiny-sts</a:t>
                      </a:r>
                      <a:r>
                        <a:rPr lang="en-US" sz="1600"/>
                        <a:t> [34]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29,4M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797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21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96527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cointegrated/LaBSE-en-ru</a:t>
                      </a:r>
                      <a:r>
                        <a:rPr lang="en-US" sz="1600"/>
                        <a:t> [4]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Русский, Английский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42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87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96527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600"/>
                        <a:t>Tochka-AI/ruRoPEBert-e5-base-512 [46]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139M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793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31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cointegrated/rubert-tiny2</a:t>
                      </a:r>
                      <a:r>
                        <a:rPr lang="en-US" sz="1600"/>
                        <a:t> [5]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29,4M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750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21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255673977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42</a:t>
            </a:fld>
            <a:endParaRPr lang="ru-RU"/>
          </a:p>
        </p:txBody>
      </p:sp>
      <p:sp>
        <p:nvSpPr>
          <p:cNvPr id="200590327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564089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Задачи</a:t>
            </a:r>
            <a:endParaRPr/>
          </a:p>
        </p:txBody>
      </p:sp>
      <p:sp>
        <p:nvSpPr>
          <p:cNvPr id="9378034" name="Rectangle 1"/>
          <p:cNvSpPr>
            <a:spLocks noChangeArrowheads="1" noGrp="1"/>
          </p:cNvSpPr>
          <p:nvPr>
            <p:ph idx="1"/>
          </p:nvPr>
        </p:nvSpPr>
        <p:spPr bwMode="auto">
          <a:xfrm flipH="0" flipV="0">
            <a:off x="838198" y="1556649"/>
            <a:ext cx="10707592" cy="41151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/>
            <a:spAutoFit/>
          </a:bodyPr>
          <a:lstStyle/>
          <a:p>
            <a:pPr marL="0" marR="0" lvl="0" indent="0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Для реализации поставленной цели необходимо решить следующие </a:t>
            </a:r>
            <a:r>
              <a:rPr lang="ru-RU" sz="2400" b="1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задачи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: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Собрать информацию с сайта для абитуриентов ВятГУ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Систематизировать полученную информацию для эффективного доступа к ней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Разработать архитектуру чат-бота с удобным пользовательским интерфейсом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Реализовать рекомендательную систему на основе описания направлений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  <a:ea typeface="Times New Roman"/>
              </a:rPr>
              <a:t>Провести тестирование работоспособности и удобства использования чат-бота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</p:txBody>
      </p:sp>
      <p:sp>
        <p:nvSpPr>
          <p:cNvPr id="17662728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4</a:t>
            </a:fld>
            <a:endParaRPr lang="ru-RU"/>
          </a:p>
        </p:txBody>
      </p:sp>
      <p:sp>
        <p:nvSpPr>
          <p:cNvPr id="948581703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2675715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Бот</a:t>
            </a:r>
            <a:endParaRPr/>
          </a:p>
        </p:txBody>
      </p:sp>
      <p:sp>
        <p:nvSpPr>
          <p:cNvPr id="1261737491" name="Объект 2"/>
          <p:cNvSpPr>
            <a:spLocks noGrp="1"/>
          </p:cNvSpPr>
          <p:nvPr>
            <p:ph idx="1"/>
          </p:nvPr>
        </p:nvSpPr>
        <p:spPr bwMode="auto">
          <a:xfrm>
            <a:off x="838198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class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RateLimitedBot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Bot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__init__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args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limiter_backend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LimiterBackend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InMemoryLimiterBackend(),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**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kwargs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super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().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__init__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args,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**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kwargs)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.limiter_backend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limiter_backend</a:t>
            </a:r>
            <a:b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async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__call__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method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TelegramMethod[Any],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request_timeout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Optional[</a:t>
            </a:r>
            <a:r>
              <a:rPr sz="14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]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chat_id 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getattr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(method, </a:t>
            </a:r>
            <a:r>
              <a:rPr sz="1400" b="0" i="0" u="none">
                <a:solidFill>
                  <a:srgbClr val="A31515"/>
                </a:solidFill>
                <a:latin typeface="Droid Sans Mono"/>
                <a:ea typeface="Droid Sans Mono"/>
                <a:cs typeface="Droid Sans Mono"/>
              </a:rPr>
              <a:t>"chat_id"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chat_id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is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and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isinstance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(method, GetChat):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return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.limiter_backend.call_with_limit(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chat_id,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.session(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method,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timeout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request_timeout)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)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else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40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return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.session(</a:t>
            </a:r>
            <a:r>
              <a:rPr sz="14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method, </a:t>
            </a:r>
            <a:r>
              <a:rPr sz="14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timeout</a:t>
            </a:r>
            <a:r>
              <a:rPr sz="14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4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request_timeout)</a:t>
            </a:r>
            <a:endParaRPr/>
          </a:p>
        </p:txBody>
      </p:sp>
      <p:sp>
        <p:nvSpPr>
          <p:cNvPr id="2127491833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E4AD25A1-1132-AD7F-A68F-1383A0B7385B}" type="slidenum">
              <a:rPr lang="ru-RU" sz="2000"/>
              <a:t/>
            </a:fld>
            <a:endParaRPr lang="ru-RU"/>
          </a:p>
        </p:txBody>
      </p:sp>
      <p:sp>
        <p:nvSpPr>
          <p:cNvPr id="71912671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6772061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Бот</a:t>
            </a:r>
            <a:endParaRPr/>
          </a:p>
        </p:txBody>
      </p:sp>
      <p:sp>
        <p:nvSpPr>
          <p:cNvPr id="26000619" name="Объект 2"/>
          <p:cNvSpPr>
            <a:spLocks noGrp="1"/>
          </p:cNvSpPr>
          <p:nvPr>
            <p:ph idx="1"/>
          </p:nvPr>
        </p:nvSpPr>
        <p:spPr bwMode="auto">
          <a:xfrm flipH="0" flipV="0">
            <a:off x="838198" y="1158874"/>
            <a:ext cx="5490514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class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RedisLimiterBackend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LimiterBackend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):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sz="1100" b="0" i="0" u="none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__init__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Redis):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.global_limiter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RedisSlidingWindowRateLimiter(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event_count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30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time_window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slack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.chats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TTLCache[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RedisSlidingWindowRateLimiter](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maxsize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100_000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ttl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60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sz="1100" b="0" i="0" u="none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.groups 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TTLCache[</a:t>
            </a:r>
            <a:r>
              <a:rPr sz="1100" b="0" i="0" u="none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RedisSlidingWindowRateLimiter](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maxsize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100_000</a:t>
            </a: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sz="1100" b="0" i="0" u="none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ttl</a:t>
            </a:r>
            <a:r>
              <a:rPr sz="1100" b="0" i="0" u="none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sz="1100" b="0" i="0" u="none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60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)</a:t>
            </a:r>
            <a:br>
              <a:rPr sz="1100" b="0" i="0" u="none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/>
          </a:p>
        </p:txBody>
      </p:sp>
      <p:sp>
        <p:nvSpPr>
          <p:cNvPr id="523270154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C85CAD-CEF7-F1ED-3F81-4F3503AD564C}" type="slidenum">
              <a:rPr lang="ru-RU"/>
              <a:t/>
            </a:fld>
            <a:endParaRPr lang="ru-RU"/>
          </a:p>
        </p:txBody>
      </p:sp>
      <p:sp>
        <p:nvSpPr>
          <p:cNvPr id="1798004211" name=""/>
          <p:cNvSpPr txBox="1"/>
          <p:nvPr/>
        </p:nvSpPr>
        <p:spPr bwMode="auto">
          <a:xfrm rot="0" flipH="0" flipV="0">
            <a:off x="6369535" y="1034142"/>
            <a:ext cx="5199008" cy="49533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async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def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795E26"/>
                </a:solidFill>
                <a:latin typeface="Droid Sans Mono"/>
                <a:ea typeface="Droid Sans Mono"/>
                <a:cs typeface="Droid Sans Mono"/>
              </a:rPr>
              <a:t>call_with_limit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chat_id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</a:t>
            </a:r>
            <a:r>
              <a:rPr lang="ru-RU" sz="1100" b="0" i="0" u="none" strike="noStrike" cap="none" spc="0">
                <a:solidFill>
                  <a:srgbClr val="267F99"/>
                </a:solidFill>
                <a:latin typeface="Droid Sans Mono"/>
                <a:ea typeface="Droid Sans Mono"/>
                <a:cs typeface="Droid Sans Mono"/>
              </a:rPr>
              <a:t>int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coro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 Coroutine[Any, Any, Any]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) -&gt; Any:</a:t>
            </a:r>
            <a:b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chat_id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&lt;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.groups.get(chat_id)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is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RedisSlidingWindowRateLimiter(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event_count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20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time_window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60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slack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0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.groups[chat_id]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else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.chats.get(chat_id)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if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is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None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: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limiter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RedisSlidingWindowRateLimiter(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redis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.redis,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event_count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time_window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1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    </a:t>
            </a:r>
            <a:r>
              <a:rPr lang="ru-RU" sz="1100" b="0" i="0" u="none" strike="noStrike" cap="none" spc="0">
                <a:solidFill>
                  <a:srgbClr val="001080"/>
                </a:solidFill>
                <a:latin typeface="Droid Sans Mono"/>
                <a:ea typeface="Droid Sans Mono"/>
                <a:cs typeface="Droid Sans Mono"/>
              </a:rPr>
              <a:t>slack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098658"/>
                </a:solidFill>
                <a:latin typeface="Droid Sans Mono"/>
                <a:ea typeface="Droid Sans Mono"/>
                <a:cs typeface="Droid Sans Mono"/>
              </a:rPr>
              <a:t>3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,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       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.chats[chat_id] </a:t>
            </a:r>
            <a:r>
              <a:rPr lang="ru-RU" sz="1100" b="0" i="0" u="none" strike="noStrike" cap="none" spc="0">
                <a:solidFill>
                  <a:srgbClr val="000000"/>
                </a:solidFill>
                <a:latin typeface="Droid Sans Mono"/>
                <a:ea typeface="Droid Sans Mono"/>
                <a:cs typeface="Droid Sans Mono"/>
              </a:rPr>
              <a:t>=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</a:t>
            </a:r>
            <a:b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</a:b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0000FF"/>
                </a:solidFill>
                <a:latin typeface="Droid Sans Mono"/>
                <a:ea typeface="Droid Sans Mono"/>
                <a:cs typeface="Droid Sans Mono"/>
              </a:rPr>
              <a:t>self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.global_limiter.wait()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limiter.wait()</a:t>
            </a:r>
            <a:endParaRPr sz="110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      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return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</a:t>
            </a:r>
            <a:r>
              <a:rPr lang="ru-RU" sz="1100" b="0" i="0" u="none" strike="noStrike" cap="none" spc="0">
                <a:solidFill>
                  <a:srgbClr val="AF00DB"/>
                </a:solidFill>
                <a:latin typeface="Droid Sans Mono"/>
                <a:ea typeface="Droid Sans Mono"/>
                <a:cs typeface="Droid Sans Mono"/>
              </a:rPr>
              <a:t>await</a:t>
            </a:r>
            <a:r>
              <a:rPr lang="ru-RU" sz="1100" b="0" i="0" u="none" strike="noStrike" cap="none" spc="0">
                <a:solidFill>
                  <a:srgbClr val="3B3B3B"/>
                </a:solidFill>
                <a:latin typeface="Droid Sans Mono"/>
                <a:ea typeface="Droid Sans Mono"/>
                <a:cs typeface="Droid Sans Mono"/>
              </a:rPr>
              <a:t> coro</a:t>
            </a:r>
            <a:endParaRPr sz="1100"/>
          </a:p>
          <a:p>
            <a:pPr>
              <a:defRPr/>
            </a:pPr>
            <a:endParaRPr sz="1100"/>
          </a:p>
        </p:txBody>
      </p:sp>
      <p:sp>
        <p:nvSpPr>
          <p:cNvPr id="724454350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85752028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Корреляция Спирмена</a:t>
            </a:r>
            <a:endParaRPr/>
          </a:p>
        </p:txBody>
      </p:sp>
      <p:sp>
        <p:nvSpPr>
          <p:cNvPr id="1403548318" name="Объект 2"/>
          <p:cNvSpPr>
            <a:spLocks noGrp="1"/>
          </p:cNvSpPr>
          <p:nvPr>
            <p:ph idx="1"/>
          </p:nvPr>
        </p:nvSpPr>
        <p:spPr bwMode="auto">
          <a:xfrm>
            <a:off x="838199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В задачах STS (</a:t>
            </a:r>
            <a:r>
              <a:rPr lang="en-US"/>
              <a:t>sentense text similarity)</a:t>
            </a:r>
            <a:r>
              <a:rPr/>
              <a:t> эта метрика позволяет сравнивать порядок близости текстовых пар, предсказанный моделью, с порядком, заданным аннотаторами.</a:t>
            </a:r>
            <a:endParaRPr/>
          </a:p>
        </p:txBody>
      </p:sp>
      <p:sp>
        <p:nvSpPr>
          <p:cNvPr id="715368059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6" cy="365123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486172319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610598" y="6356349"/>
            <a:ext cx="2743200" cy="365123"/>
          </a:xfrm>
        </p:spPr>
        <p:txBody>
          <a:bodyPr/>
          <a:lstStyle/>
          <a:p>
            <a:pPr>
              <a:defRPr/>
            </a:pPr>
            <a:fld id="{9611B2C7-FD07-1AEA-C36D-1475A4BD613A}" type="slidenum">
              <a:rPr lang="ru-RU"/>
              <a:t/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696560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Сильные и слабые стороны существующих аналогов</a:t>
            </a:r>
            <a:endParaRPr/>
          </a:p>
        </p:txBody>
      </p:sp>
      <p:sp>
        <p:nvSpPr>
          <p:cNvPr id="451689461" name="Объект 2"/>
          <p:cNvSpPr>
            <a:spLocks noGrp="1"/>
          </p:cNvSpPr>
          <p:nvPr>
            <p:ph idx="1"/>
          </p:nvPr>
        </p:nvSpPr>
        <p:spPr bwMode="auto">
          <a:xfrm>
            <a:off x="838198" y="1825625"/>
            <a:ext cx="5033213" cy="4351338"/>
          </a:xfrm>
        </p:spPr>
        <p:txBody>
          <a:bodyPr/>
          <a:lstStyle/>
          <a:p>
            <a:pPr>
              <a:defRPr/>
            </a:pPr>
            <a:r>
              <a:rPr lang="ru-RU" b="1"/>
              <a:t>Сильные стороны:</a:t>
            </a:r>
            <a:endParaRPr lang="ru-RU"/>
          </a:p>
          <a:p>
            <a:pPr lvl="1">
              <a:defRPr/>
            </a:pPr>
            <a:r>
              <a:rPr lang="ru-RU"/>
              <a:t>Возможность подписки на обновления</a:t>
            </a:r>
            <a:endParaRPr/>
          </a:p>
          <a:p>
            <a:pPr lvl="1">
              <a:defRPr/>
            </a:pPr>
            <a:r>
              <a:rPr lang="ru-RU"/>
              <a:t>Поддержка нескольких языков</a:t>
            </a:r>
            <a:endParaRPr/>
          </a:p>
          <a:p>
            <a:pPr lvl="1">
              <a:defRPr/>
            </a:pPr>
            <a:r>
              <a:rPr lang="ru-RU"/>
              <a:t>Доступ к официальным источникам</a:t>
            </a:r>
            <a:endParaRPr/>
          </a:p>
          <a:p>
            <a:pPr lvl="1">
              <a:defRPr/>
            </a:pPr>
            <a:r>
              <a:rPr lang="ru-RU"/>
              <a:t>Свободный ввод и подключение оператора</a:t>
            </a:r>
            <a:endParaRPr/>
          </a:p>
          <a:p>
            <a:pPr lvl="1">
              <a:defRPr/>
            </a:pPr>
            <a:r>
              <a:rPr lang="ru-RU"/>
              <a:t>Структурированная информация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662861840" name="TextBox 3"/>
          <p:cNvSpPr txBox="1"/>
          <p:nvPr/>
        </p:nvSpPr>
        <p:spPr bwMode="auto">
          <a:xfrm>
            <a:off x="6096000" y="1825625"/>
            <a:ext cx="564682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ru-RU" sz="2800" b="1"/>
              <a:t>Слабые стороны:</a:t>
            </a:r>
            <a:endParaRPr/>
          </a:p>
          <a:p>
            <a:pPr marL="742950" lvl="1" indent="-285750">
              <a:buFont typeface="Arial"/>
              <a:buChar char="•"/>
              <a:defRPr/>
            </a:pPr>
            <a:r>
              <a:rPr lang="ru-RU" sz="2400"/>
              <a:t>Отсутствие рекомендаций по программам</a:t>
            </a:r>
            <a:endParaRPr/>
          </a:p>
          <a:p>
            <a:pPr marL="742950" lvl="1" indent="-285750">
              <a:buFont typeface="Arial"/>
              <a:buChar char="•"/>
              <a:defRPr/>
            </a:pPr>
            <a:r>
              <a:rPr lang="ru-RU" sz="2400"/>
              <a:t>Переключение между клавиатурами</a:t>
            </a:r>
            <a:endParaRPr/>
          </a:p>
          <a:p>
            <a:pPr marL="742950" lvl="1" indent="-285750">
              <a:buFont typeface="Arial"/>
              <a:buChar char="•"/>
              <a:defRPr/>
            </a:pPr>
            <a:r>
              <a:rPr lang="ru-RU" sz="2400"/>
              <a:t>Избыточные визуальные элементы</a:t>
            </a:r>
            <a:endParaRPr/>
          </a:p>
          <a:p>
            <a:pPr>
              <a:defRPr/>
            </a:pPr>
            <a:endParaRPr lang="ru-RU"/>
          </a:p>
        </p:txBody>
      </p:sp>
      <p:sp>
        <p:nvSpPr>
          <p:cNvPr id="56760838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5</a:t>
            </a:fld>
            <a:endParaRPr lang="ru-RU"/>
          </a:p>
        </p:txBody>
      </p:sp>
      <p:sp>
        <p:nvSpPr>
          <p:cNvPr id="2017177830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22832068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Анализ и категоризация вопросов</a:t>
            </a:r>
            <a:endParaRPr/>
          </a:p>
        </p:txBody>
      </p:sp>
      <p:sp>
        <p:nvSpPr>
          <p:cNvPr id="1669844844" name="Объект 2"/>
          <p:cNvSpPr>
            <a:spLocks noGrp="1"/>
          </p:cNvSpPr>
          <p:nvPr>
            <p:ph idx="1"/>
          </p:nvPr>
        </p:nvSpPr>
        <p:spPr bwMode="auto">
          <a:xfrm>
            <a:off x="838198" y="1690687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b="0">
                <a:latin typeface="Arial"/>
                <a:ea typeface="Arial"/>
                <a:cs typeface="Arial"/>
              </a:rPr>
              <a:t>Пример структуры категорий</a:t>
            </a:r>
            <a:endParaRPr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├── Часто задаваемые вопросы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├── Подача документов и поступление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Способы подачи документов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Общие вопросы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Перевод и восстановление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├── ЕГЭ и вступительные испытания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│   └── Целевой прием и платное обучение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</a:t>
            </a:r>
            <a:r>
              <a:rPr sz="2400" b="0">
                <a:latin typeface="Andale Mono"/>
                <a:ea typeface="Andale Mono"/>
                <a:cs typeface="Andale Mono"/>
              </a:rPr>
              <a:t>├</a:t>
            </a:r>
            <a:r>
              <a:rPr sz="2400" b="0">
                <a:latin typeface="Andale Mono"/>
                <a:ea typeface="Andale Mono"/>
                <a:cs typeface="Andale Mono"/>
              </a:rPr>
              <a:t>── Общежитие</a:t>
            </a:r>
            <a:endParaRPr sz="2400" b="0">
              <a:latin typeface="Andale Mono"/>
              <a:cs typeface="Andale Mon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sz="2400" b="0">
                <a:latin typeface="Andale Mono"/>
                <a:ea typeface="Andale Mono"/>
                <a:cs typeface="Andale Mono"/>
              </a:rPr>
              <a:t>│   └── Направление «Педагогическое образование (с двумя профилями подготовки)»</a:t>
            </a:r>
            <a:endParaRPr/>
          </a:p>
        </p:txBody>
      </p:sp>
      <p:sp>
        <p:nvSpPr>
          <p:cNvPr id="212002039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CC61A4E-167E-41A0-45E7-974E42A85EAB}" type="slidenum">
              <a:rPr lang="ru-RU"/>
              <a:t/>
            </a:fld>
            <a:endParaRPr lang="ru-RU"/>
          </a:p>
        </p:txBody>
      </p:sp>
      <p:sp>
        <p:nvSpPr>
          <p:cNvPr id="1743691274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13780997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Компоненты и архитектура</a:t>
            </a:r>
            <a:endParaRPr/>
          </a:p>
        </p:txBody>
      </p:sp>
      <p:pic>
        <p:nvPicPr>
          <p:cNvPr id="338641204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333724" y="1097796"/>
            <a:ext cx="9524550" cy="4985809"/>
          </a:xfrm>
          <a:prstGeom prst="rect">
            <a:avLst/>
          </a:prstGeom>
        </p:spPr>
      </p:pic>
      <p:sp>
        <p:nvSpPr>
          <p:cNvPr id="2113325717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6</a:t>
            </a:fld>
            <a:endParaRPr lang="ru-RU"/>
          </a:p>
        </p:txBody>
      </p:sp>
      <p:sp>
        <p:nvSpPr>
          <p:cNvPr id="1004923371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57852215" name="Заголовок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255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ru-RU"/>
              <a:t>Задача рекомендации направлений</a:t>
            </a:r>
            <a:endParaRPr/>
          </a:p>
        </p:txBody>
      </p:sp>
      <p:sp>
        <p:nvSpPr>
          <p:cNvPr id="322870104" name="Объект 2"/>
          <p:cNvSpPr>
            <a:spLocks noGrp="1"/>
          </p:cNvSpPr>
          <p:nvPr>
            <p:ph idx="1"/>
          </p:nvPr>
        </p:nvSpPr>
        <p:spPr bwMode="auto">
          <a:xfrm>
            <a:off x="838199" y="1825624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4907137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6" cy="365123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  <p:sp>
        <p:nvSpPr>
          <p:cNvPr id="84834678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610598" y="6356349"/>
            <a:ext cx="2743200" cy="365123"/>
          </a:xfrm>
        </p:spPr>
        <p:txBody>
          <a:bodyPr/>
          <a:lstStyle/>
          <a:p>
            <a:pPr>
              <a:defRPr/>
            </a:pPr>
            <a:fld id="{3E1C303E-6F7A-B0C5-A515-DB6DD1692A09}" type="slidenum">
              <a:rPr lang="ru-RU"/>
              <a:t/>
            </a:fld>
            <a:endParaRPr lang="ru-RU"/>
          </a:p>
        </p:txBody>
      </p:sp>
      <p:graphicFrame>
        <p:nvGraphicFramePr>
          <p:cNvPr id="1481507860" name="Объект 3"/>
          <p:cNvGraphicFramePr>
            <a:graphicFrameLocks xmlns:a="http://schemas.openxmlformats.org/drawingml/2006/main"/>
          </p:cNvGraphicFramePr>
          <p:nvPr/>
        </p:nvGraphicFramePr>
        <p:xfrm>
          <a:off x="838197" y="1027905"/>
          <a:ext cx="10528298" cy="5133339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{5940675A-B579-460E-94D1-54222C63F5DA}</a:tableStyleId>
              </a:tblPr>
              <a:tblGrid>
                <a:gridCol w="2904309"/>
                <a:gridCol w="1921952"/>
                <a:gridCol w="1907325"/>
                <a:gridCol w="2000718"/>
                <a:gridCol w="1781293"/>
              </a:tblGrid>
              <a:tr h="1145158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Модель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Параметры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Языки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Spearman (Encodechka STS)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Время инференса на CPU (среднее, с)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sergeyzh/LaBSE-ru-turbo</a:t>
                      </a:r>
                      <a:r>
                        <a:rPr lang="en-US" sz="1600"/>
                        <a:t> [32]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128M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864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40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sergeyzh/LaBSE-ru-sts</a:t>
                      </a:r>
                      <a:r>
                        <a:rPr lang="en-US" sz="1600"/>
                        <a:t> [31]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845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42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sergeyzh/rubert-mini-sts</a:t>
                      </a:r>
                      <a:r>
                        <a:rPr lang="en-US" sz="1600"/>
                        <a:t> [33]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32,4M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815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6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42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sergeyzh/rubert-tiny-sts</a:t>
                      </a:r>
                      <a:r>
                        <a:rPr lang="en-US" sz="1600"/>
                        <a:t> [34]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29,4M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797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21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96527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cointegrated/LaBSE-en-ru</a:t>
                      </a:r>
                      <a:r>
                        <a:rPr lang="en-US" sz="1600"/>
                        <a:t> [4]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129M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Русский, Английский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794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42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87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796527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600"/>
                        <a:t>Tochka-AI/ruRoPEBert-e5-base-512 [46]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139M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793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43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31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44789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cointegrated/rubert-tiny2</a:t>
                      </a:r>
                      <a:r>
                        <a:rPr lang="en-US" sz="1600"/>
                        <a:t> [5]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29,4M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Русский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0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750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600"/>
                        <a:t>3</a:t>
                      </a:r>
                      <a:r>
                        <a:rPr lang="en-US" sz="1600"/>
                        <a:t>,</a:t>
                      </a:r>
                      <a:r>
                        <a:rPr lang="ru-RU" sz="1600"/>
                        <a:t>21</a:t>
                      </a:r>
                      <a:endParaRPr lang="ru-RU" sz="160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186687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GitHub Actions</a:t>
            </a:r>
            <a:endParaRPr lang="ru-RU"/>
          </a:p>
        </p:txBody>
      </p:sp>
      <p:pic>
        <p:nvPicPr>
          <p:cNvPr id="2096026294" name=""/>
          <p:cNvPicPr>
            <a:picLocks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1825931" y="941344"/>
            <a:ext cx="8792489" cy="5136474"/>
          </a:xfrm>
          <a:prstGeom prst="rect">
            <a:avLst/>
          </a:prstGeom>
        </p:spPr>
      </p:pic>
      <p:sp>
        <p:nvSpPr>
          <p:cNvPr id="1884323561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BA13F57-CCB4-4185-83B1-22DC9DE47541}" type="slidenum">
              <a:rPr lang="ru-RU"/>
              <a:t>8</a:t>
            </a:fld>
            <a:endParaRPr lang="ru-RU"/>
          </a:p>
        </p:txBody>
      </p:sp>
      <p:sp>
        <p:nvSpPr>
          <p:cNvPr id="1937961707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flipH="0" flipV="0">
            <a:off x="838198" y="6356349"/>
            <a:ext cx="6010977" cy="36512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/>
              <a:t>ВКР "Разработка чат-бота в поддержку абитуриента ВятГУ"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ONLYOFFICE/9.0.0.172</Application>
  <PresentationFormat>On-screen Show (4:3)</PresentationFormat>
  <Paragraphs>0</Paragraphs>
  <Slides>42</Slides>
  <Notes>42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3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чат-бота в поддержку абитуриента ВятГУ</dc:title>
  <dc:creator>Дима Ощепков</dc:creator>
  <cp:lastModifiedBy/>
  <cp:revision>20</cp:revision>
  <dcterms:created xsi:type="dcterms:W3CDTF">2025-05-26T15:34:47Z</dcterms:created>
  <dcterms:modified xsi:type="dcterms:W3CDTF">2025-07-06T23:06:31Z</dcterms:modified>
</cp:coreProperties>
</file>